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1"/>
  </p:sldMasterIdLst>
  <p:notesMasterIdLst>
    <p:notesMasterId r:id="rId28"/>
  </p:notesMasterIdLst>
  <p:handoutMasterIdLst>
    <p:handoutMasterId r:id="rId29"/>
  </p:handoutMasterIdLst>
  <p:sldIdLst>
    <p:sldId id="256" r:id="rId2"/>
    <p:sldId id="257" r:id="rId3"/>
    <p:sldId id="267" r:id="rId4"/>
    <p:sldId id="275" r:id="rId5"/>
    <p:sldId id="286" r:id="rId6"/>
    <p:sldId id="265" r:id="rId7"/>
    <p:sldId id="288" r:id="rId8"/>
    <p:sldId id="268" r:id="rId9"/>
    <p:sldId id="289" r:id="rId10"/>
    <p:sldId id="293" r:id="rId11"/>
    <p:sldId id="290" r:id="rId12"/>
    <p:sldId id="291" r:id="rId13"/>
    <p:sldId id="294" r:id="rId14"/>
    <p:sldId id="287" r:id="rId15"/>
    <p:sldId id="261" r:id="rId16"/>
    <p:sldId id="276" r:id="rId17"/>
    <p:sldId id="263" r:id="rId18"/>
    <p:sldId id="277" r:id="rId19"/>
    <p:sldId id="270" r:id="rId20"/>
    <p:sldId id="278" r:id="rId21"/>
    <p:sldId id="271" r:id="rId22"/>
    <p:sldId id="279" r:id="rId23"/>
    <p:sldId id="272" r:id="rId24"/>
    <p:sldId id="273" r:id="rId25"/>
    <p:sldId id="280" r:id="rId26"/>
    <p:sldId id="281" r:id="rId27"/>
  </p:sldIdLst>
  <p:sldSz cx="9144000" cy="6858000" type="screen4x3"/>
  <p:notesSz cx="6734175" cy="9866313"/>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村かずき" initials="大村かずき" lastIdx="1" clrIdx="0">
    <p:extLst/>
  </p:cmAuthor>
  <p:cmAuthor id="2" name="大村かずき" initials="大村かずき [2]" lastIdx="1" clrIdx="1">
    <p:extLst/>
  </p:cmAuthor>
  <p:cmAuthor id="3" name="大村かずき" initials="大村かずき [3]" lastIdx="1" clrIdx="2">
    <p:extLst/>
  </p:cmAuthor>
  <p:cmAuthor id="4" name="大村かずき" initials="大村かずき [4]" lastIdx="1" clrIdx="3">
    <p:extLst/>
  </p:cmAuthor>
  <p:cmAuthor id="5" name="大村かずき" initials="大村かずき [5]" lastIdx="1" clrIdx="4">
    <p:extLst/>
  </p:cmAuthor>
  <p:cmAuthor id="6" name="大村かずき" initials="大村かずき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7"/>
    <a:srgbClr val="006600"/>
    <a:srgbClr val="A3C5C9"/>
    <a:srgbClr val="0A35BC"/>
    <a:srgbClr val="0E47F8"/>
    <a:srgbClr val="23EA33"/>
    <a:srgbClr val="00E8CF"/>
    <a:srgbClr val="00FFFE"/>
    <a:srgbClr val="00B0A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96341"/>
  </p:normalViewPr>
  <p:slideViewPr>
    <p:cSldViewPr snapToGrid="0">
      <p:cViewPr>
        <p:scale>
          <a:sx n="103" d="100"/>
          <a:sy n="103" d="100"/>
        </p:scale>
        <p:origin x="2440"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ja-JP"/>
          </a:p>
        </p:txBody>
      </p:sp>
      <p:sp>
        <p:nvSpPr>
          <p:cNvPr id="11267" name="Rectangle 3"/>
          <p:cNvSpPr>
            <a:spLocks noGrp="1" noChangeArrowheads="1"/>
          </p:cNvSpPr>
          <p:nvPr>
            <p:ph type="dt" sz="quarter" idx="1"/>
          </p:nvPr>
        </p:nvSpPr>
        <p:spPr bwMode="auto">
          <a:xfrm>
            <a:off x="3816350" y="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ja-JP"/>
          </a:p>
        </p:txBody>
      </p:sp>
      <p:sp>
        <p:nvSpPr>
          <p:cNvPr id="11268" name="Rectangle 4"/>
          <p:cNvSpPr>
            <a:spLocks noGrp="1" noChangeArrowheads="1"/>
          </p:cNvSpPr>
          <p:nvPr>
            <p:ph type="ftr" sz="quarter" idx="2"/>
          </p:nvPr>
        </p:nvSpPr>
        <p:spPr bwMode="auto">
          <a:xfrm>
            <a:off x="0" y="937260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ja-JP"/>
          </a:p>
        </p:txBody>
      </p:sp>
      <p:sp>
        <p:nvSpPr>
          <p:cNvPr id="11269" name="Rectangle 5"/>
          <p:cNvSpPr>
            <a:spLocks noGrp="1" noChangeArrowheads="1"/>
          </p:cNvSpPr>
          <p:nvPr>
            <p:ph type="sldNum" sz="quarter" idx="3"/>
          </p:nvPr>
        </p:nvSpPr>
        <p:spPr bwMode="auto">
          <a:xfrm>
            <a:off x="3816350" y="937260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CC7C82A-EFDD-49E8-982F-35D9E92E0F9C}" type="slidenum">
              <a:rPr lang="en-US" altLang="ja-JP"/>
              <a:pPr/>
              <a:t>‹#›</a:t>
            </a:fld>
            <a:endParaRPr lang="en-US" altLang="ja-JP"/>
          </a:p>
        </p:txBody>
      </p:sp>
    </p:spTree>
    <p:extLst>
      <p:ext uri="{BB962C8B-B14F-4D97-AF65-F5344CB8AC3E}">
        <p14:creationId xmlns:p14="http://schemas.microsoft.com/office/powerpoint/2010/main" val="3808680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ja-JP"/>
          </a:p>
        </p:txBody>
      </p:sp>
      <p:sp>
        <p:nvSpPr>
          <p:cNvPr id="7171" name="Rectangle 3"/>
          <p:cNvSpPr>
            <a:spLocks noGrp="1" noChangeArrowheads="1"/>
          </p:cNvSpPr>
          <p:nvPr>
            <p:ph type="dt" idx="1"/>
          </p:nvPr>
        </p:nvSpPr>
        <p:spPr bwMode="auto">
          <a:xfrm>
            <a:off x="3816350" y="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ja-JP"/>
          </a:p>
        </p:txBody>
      </p:sp>
      <p:sp>
        <p:nvSpPr>
          <p:cNvPr id="7172" name="Rectangle 4"/>
          <p:cNvSpPr>
            <a:spLocks noGrp="1" noRot="1" noChangeAspect="1" noChangeArrowheads="1" noTextEdit="1"/>
          </p:cNvSpPr>
          <p:nvPr>
            <p:ph type="sldImg" idx="2"/>
          </p:nvPr>
        </p:nvSpPr>
        <p:spPr bwMode="auto">
          <a:xfrm>
            <a:off x="900113" y="739775"/>
            <a:ext cx="4933950" cy="37004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98525" y="4686300"/>
            <a:ext cx="4937125" cy="444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174" name="Rectangle 6"/>
          <p:cNvSpPr>
            <a:spLocks noGrp="1" noChangeArrowheads="1"/>
          </p:cNvSpPr>
          <p:nvPr>
            <p:ph type="ftr" sz="quarter" idx="4"/>
          </p:nvPr>
        </p:nvSpPr>
        <p:spPr bwMode="auto">
          <a:xfrm>
            <a:off x="0" y="937260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ja-JP"/>
          </a:p>
        </p:txBody>
      </p:sp>
      <p:sp>
        <p:nvSpPr>
          <p:cNvPr id="7175" name="Rectangle 7"/>
          <p:cNvSpPr>
            <a:spLocks noGrp="1" noChangeArrowheads="1"/>
          </p:cNvSpPr>
          <p:nvPr>
            <p:ph type="sldNum" sz="quarter" idx="5"/>
          </p:nvPr>
        </p:nvSpPr>
        <p:spPr bwMode="auto">
          <a:xfrm>
            <a:off x="3816350" y="9372600"/>
            <a:ext cx="29178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152DD2D-352D-4E9E-BEA0-601CDE8D302B}" type="slidenum">
              <a:rPr lang="en-US" altLang="ja-JP"/>
              <a:pPr/>
              <a:t>‹#›</a:t>
            </a:fld>
            <a:endParaRPr lang="en-US" altLang="ja-JP"/>
          </a:p>
        </p:txBody>
      </p:sp>
    </p:spTree>
    <p:extLst>
      <p:ext uri="{BB962C8B-B14F-4D97-AF65-F5344CB8AC3E}">
        <p14:creationId xmlns:p14="http://schemas.microsoft.com/office/powerpoint/2010/main" val="3504412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ＭＳ Ｐ明朝" panose="02020600040205080304" pitchFamily="18" charset="-128"/>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ＭＳ Ｐ明朝" panose="02020600040205080304" pitchFamily="18" charset="-128"/>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ＭＳ Ｐ明朝" panose="02020600040205080304" pitchFamily="18" charset="-128"/>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ＭＳ Ｐ明朝" panose="02020600040205080304" pitchFamily="18" charset="-128"/>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152DD2D-352D-4E9E-BEA0-601CDE8D302B}" type="slidenum">
              <a:rPr lang="en-US" altLang="ja-JP" smtClean="0"/>
              <a:pPr/>
              <a:t>0</a:t>
            </a:fld>
            <a:endParaRPr lang="en-US" altLang="ja-JP"/>
          </a:p>
        </p:txBody>
      </p:sp>
    </p:spTree>
    <p:extLst>
      <p:ext uri="{BB962C8B-B14F-4D97-AF65-F5344CB8AC3E}">
        <p14:creationId xmlns:p14="http://schemas.microsoft.com/office/powerpoint/2010/main" val="1551431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10</a:t>
            </a:fld>
            <a:endParaRPr lang="en-US" altLang="ja-JP"/>
          </a:p>
        </p:txBody>
      </p:sp>
    </p:spTree>
    <p:extLst>
      <p:ext uri="{BB962C8B-B14F-4D97-AF65-F5344CB8AC3E}">
        <p14:creationId xmlns:p14="http://schemas.microsoft.com/office/powerpoint/2010/main" val="348714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11</a:t>
            </a:fld>
            <a:endParaRPr lang="en-US" altLang="ja-JP"/>
          </a:p>
        </p:txBody>
      </p:sp>
    </p:spTree>
    <p:extLst>
      <p:ext uri="{BB962C8B-B14F-4D97-AF65-F5344CB8AC3E}">
        <p14:creationId xmlns:p14="http://schemas.microsoft.com/office/powerpoint/2010/main" val="385473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12</a:t>
            </a:fld>
            <a:endParaRPr lang="en-US" altLang="ja-JP"/>
          </a:p>
        </p:txBody>
      </p:sp>
    </p:spTree>
    <p:extLst>
      <p:ext uri="{BB962C8B-B14F-4D97-AF65-F5344CB8AC3E}">
        <p14:creationId xmlns:p14="http://schemas.microsoft.com/office/powerpoint/2010/main" val="3969204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13</a:t>
            </a:fld>
            <a:endParaRPr lang="en-US" altLang="ja-JP"/>
          </a:p>
        </p:txBody>
      </p:sp>
    </p:spTree>
    <p:extLst>
      <p:ext uri="{BB962C8B-B14F-4D97-AF65-F5344CB8AC3E}">
        <p14:creationId xmlns:p14="http://schemas.microsoft.com/office/powerpoint/2010/main" val="102699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14</a:t>
            </a:fld>
            <a:endParaRPr lang="en-US" altLang="ja-JP"/>
          </a:p>
        </p:txBody>
      </p:sp>
    </p:spTree>
    <p:extLst>
      <p:ext uri="{BB962C8B-B14F-4D97-AF65-F5344CB8AC3E}">
        <p14:creationId xmlns:p14="http://schemas.microsoft.com/office/powerpoint/2010/main" val="325026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sz="1200" b="0" i="0" u="none" strike="noStrike" kern="1200" dirty="0">
              <a:solidFill>
                <a:schemeClr val="tx1"/>
              </a:solidFill>
              <a:effectLst/>
              <a:latin typeface="Times New Roman" panose="02020603050405020304" pitchFamily="18" charset="0"/>
              <a:ea typeface="ＭＳ Ｐ明朝" panose="02020600040205080304" pitchFamily="18" charset="-128"/>
              <a:cs typeface="+mn-cs"/>
            </a:endParaRPr>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16</a:t>
            </a:fld>
            <a:endParaRPr lang="en-US" altLang="ja-JP"/>
          </a:p>
        </p:txBody>
      </p:sp>
    </p:spTree>
    <p:extLst>
      <p:ext uri="{BB962C8B-B14F-4D97-AF65-F5344CB8AC3E}">
        <p14:creationId xmlns:p14="http://schemas.microsoft.com/office/powerpoint/2010/main" val="1382698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17</a:t>
            </a:fld>
            <a:endParaRPr lang="en-US" altLang="ja-JP"/>
          </a:p>
        </p:txBody>
      </p:sp>
    </p:spTree>
    <p:extLst>
      <p:ext uri="{BB962C8B-B14F-4D97-AF65-F5344CB8AC3E}">
        <p14:creationId xmlns:p14="http://schemas.microsoft.com/office/powerpoint/2010/main" val="232141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18</a:t>
            </a:fld>
            <a:endParaRPr lang="en-US" altLang="ja-JP"/>
          </a:p>
        </p:txBody>
      </p:sp>
    </p:spTree>
    <p:extLst>
      <p:ext uri="{BB962C8B-B14F-4D97-AF65-F5344CB8AC3E}">
        <p14:creationId xmlns:p14="http://schemas.microsoft.com/office/powerpoint/2010/main" val="592294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Times New Roman" panose="02020603050405020304" pitchFamily="18" charset="0"/>
              <a:ea typeface="ＭＳ Ｐ明朝" panose="02020600040205080304" pitchFamily="18" charset="-128"/>
              <a:cs typeface="+mn-cs"/>
            </a:endParaRPr>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20</a:t>
            </a:fld>
            <a:endParaRPr lang="en-US" altLang="ja-JP"/>
          </a:p>
        </p:txBody>
      </p:sp>
    </p:spTree>
    <p:extLst>
      <p:ext uri="{BB962C8B-B14F-4D97-AF65-F5344CB8AC3E}">
        <p14:creationId xmlns:p14="http://schemas.microsoft.com/office/powerpoint/2010/main" val="1542524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22</a:t>
            </a:fld>
            <a:endParaRPr lang="en-US" altLang="ja-JP"/>
          </a:p>
        </p:txBody>
      </p:sp>
    </p:spTree>
    <p:extLst>
      <p:ext uri="{BB962C8B-B14F-4D97-AF65-F5344CB8AC3E}">
        <p14:creationId xmlns:p14="http://schemas.microsoft.com/office/powerpoint/2010/main" val="227561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1</a:t>
            </a:fld>
            <a:endParaRPr lang="en-US" altLang="ja-JP"/>
          </a:p>
        </p:txBody>
      </p:sp>
    </p:spTree>
    <p:extLst>
      <p:ext uri="{BB962C8B-B14F-4D97-AF65-F5344CB8AC3E}">
        <p14:creationId xmlns:p14="http://schemas.microsoft.com/office/powerpoint/2010/main" val="675089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23</a:t>
            </a:fld>
            <a:endParaRPr lang="en-US" altLang="ja-JP"/>
          </a:p>
        </p:txBody>
      </p:sp>
    </p:spTree>
    <p:extLst>
      <p:ext uri="{BB962C8B-B14F-4D97-AF65-F5344CB8AC3E}">
        <p14:creationId xmlns:p14="http://schemas.microsoft.com/office/powerpoint/2010/main" val="2587583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sz="1200" b="0" i="0" u="none" strike="noStrike" kern="1200" dirty="0">
              <a:solidFill>
                <a:schemeClr val="tx1"/>
              </a:solidFill>
              <a:effectLst/>
              <a:latin typeface="Times New Roman" panose="02020603050405020304" pitchFamily="18" charset="0"/>
              <a:ea typeface="ＭＳ Ｐ明朝" panose="02020600040205080304" pitchFamily="18" charset="-128"/>
              <a:cs typeface="+mn-cs"/>
            </a:endParaRPr>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24</a:t>
            </a:fld>
            <a:endParaRPr lang="en-US" altLang="ja-JP"/>
          </a:p>
        </p:txBody>
      </p:sp>
    </p:spTree>
    <p:extLst>
      <p:ext uri="{BB962C8B-B14F-4D97-AF65-F5344CB8AC3E}">
        <p14:creationId xmlns:p14="http://schemas.microsoft.com/office/powerpoint/2010/main" val="260144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25</a:t>
            </a:fld>
            <a:endParaRPr lang="en-US" altLang="ja-JP"/>
          </a:p>
        </p:txBody>
      </p:sp>
    </p:spTree>
    <p:extLst>
      <p:ext uri="{BB962C8B-B14F-4D97-AF65-F5344CB8AC3E}">
        <p14:creationId xmlns:p14="http://schemas.microsoft.com/office/powerpoint/2010/main" val="279922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2</a:t>
            </a:fld>
            <a:endParaRPr lang="en-US" altLang="ja-JP"/>
          </a:p>
        </p:txBody>
      </p:sp>
    </p:spTree>
    <p:extLst>
      <p:ext uri="{BB962C8B-B14F-4D97-AF65-F5344CB8AC3E}">
        <p14:creationId xmlns:p14="http://schemas.microsoft.com/office/powerpoint/2010/main" val="504102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ja-JP" sz="1200" b="0" i="0" u="none" strike="noStrike" kern="1200" dirty="0">
              <a:solidFill>
                <a:schemeClr val="tx1"/>
              </a:solidFill>
              <a:effectLst/>
              <a:latin typeface="Times New Roman" panose="02020603050405020304" pitchFamily="18" charset="0"/>
              <a:ea typeface="ＭＳ Ｐ明朝" panose="02020600040205080304" pitchFamily="18" charset="-128"/>
              <a:cs typeface="+mn-cs"/>
            </a:endParaRPr>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3</a:t>
            </a:fld>
            <a:endParaRPr lang="en-US" altLang="ja-JP"/>
          </a:p>
        </p:txBody>
      </p:sp>
    </p:spTree>
    <p:extLst>
      <p:ext uri="{BB962C8B-B14F-4D97-AF65-F5344CB8AC3E}">
        <p14:creationId xmlns:p14="http://schemas.microsoft.com/office/powerpoint/2010/main" val="26589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4</a:t>
            </a:fld>
            <a:endParaRPr lang="en-US" altLang="ja-JP"/>
          </a:p>
        </p:txBody>
      </p:sp>
    </p:spTree>
    <p:extLst>
      <p:ext uri="{BB962C8B-B14F-4D97-AF65-F5344CB8AC3E}">
        <p14:creationId xmlns:p14="http://schemas.microsoft.com/office/powerpoint/2010/main" val="204225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5</a:t>
            </a:fld>
            <a:endParaRPr lang="en-US" altLang="ja-JP"/>
          </a:p>
        </p:txBody>
      </p:sp>
    </p:spTree>
    <p:extLst>
      <p:ext uri="{BB962C8B-B14F-4D97-AF65-F5344CB8AC3E}">
        <p14:creationId xmlns:p14="http://schemas.microsoft.com/office/powerpoint/2010/main" val="101661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6</a:t>
            </a:fld>
            <a:endParaRPr lang="en-US" altLang="ja-JP"/>
          </a:p>
        </p:txBody>
      </p:sp>
    </p:spTree>
    <p:extLst>
      <p:ext uri="{BB962C8B-B14F-4D97-AF65-F5344CB8AC3E}">
        <p14:creationId xmlns:p14="http://schemas.microsoft.com/office/powerpoint/2010/main" val="304339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2DD2D-352D-4E9E-BEA0-601CDE8D302B}" type="slidenum">
              <a:rPr lang="en-US" altLang="ja-JP" smtClean="0"/>
              <a:pPr/>
              <a:t>7</a:t>
            </a:fld>
            <a:endParaRPr lang="en-US" altLang="ja-JP"/>
          </a:p>
        </p:txBody>
      </p:sp>
    </p:spTree>
    <p:extLst>
      <p:ext uri="{BB962C8B-B14F-4D97-AF65-F5344CB8AC3E}">
        <p14:creationId xmlns:p14="http://schemas.microsoft.com/office/powerpoint/2010/main" val="68276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152DD2D-352D-4E9E-BEA0-601CDE8D302B}" type="slidenum">
              <a:rPr lang="en-US" altLang="ja-JP" smtClean="0"/>
              <a:pPr/>
              <a:t>9</a:t>
            </a:fld>
            <a:endParaRPr lang="en-US" altLang="ja-JP"/>
          </a:p>
        </p:txBody>
      </p:sp>
    </p:spTree>
    <p:extLst>
      <p:ext uri="{BB962C8B-B14F-4D97-AF65-F5344CB8AC3E}">
        <p14:creationId xmlns:p14="http://schemas.microsoft.com/office/powerpoint/2010/main" val="297888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914400" y="2133600"/>
            <a:ext cx="7315200" cy="1143000"/>
          </a:xfrm>
        </p:spPr>
        <p:txBody>
          <a:bodyPr/>
          <a:lstStyle>
            <a:lvl1pPr algn="ctr">
              <a:defRPr/>
            </a:lvl1pPr>
          </a:lstStyle>
          <a:p>
            <a:pPr lvl="0"/>
            <a:r>
              <a:rPr lang="ja-JP" altLang="en-US" noProof="0"/>
              <a:t>マスター タイトルの書式設定</a:t>
            </a:r>
          </a:p>
        </p:txBody>
      </p:sp>
      <p:sp>
        <p:nvSpPr>
          <p:cNvPr id="5124" name="Rectangle 4"/>
          <p:cNvSpPr>
            <a:spLocks noGrp="1" noChangeArrowheads="1"/>
          </p:cNvSpPr>
          <p:nvPr>
            <p:ph type="subTitle" idx="1"/>
          </p:nvPr>
        </p:nvSpPr>
        <p:spPr>
          <a:xfrm>
            <a:off x="914400" y="4267200"/>
            <a:ext cx="7315200" cy="609600"/>
          </a:xfrm>
        </p:spPr>
        <p:txBody>
          <a:bodyPr/>
          <a:lstStyle>
            <a:lvl1pPr marL="0" indent="0" algn="ctr">
              <a:defRPr/>
            </a:lvl1pPr>
          </a:lstStyle>
          <a:p>
            <a:pPr lvl="0"/>
            <a:r>
              <a:rPr lang="ja-JP" altLang="en-US" noProof="0"/>
              <a:t>マスター サブタイトルの書式設定</a:t>
            </a:r>
          </a:p>
        </p:txBody>
      </p:sp>
      <p:sp>
        <p:nvSpPr>
          <p:cNvPr id="5125" name="Rectangle 5"/>
          <p:cNvSpPr>
            <a:spLocks noGrp="1" noChangeArrowheads="1"/>
          </p:cNvSpPr>
          <p:nvPr>
            <p:ph type="dt" sz="half" idx="2"/>
          </p:nvPr>
        </p:nvSpPr>
        <p:spPr>
          <a:xfrm>
            <a:off x="914400" y="6478044"/>
            <a:ext cx="1752600" cy="457200"/>
          </a:xfrm>
        </p:spPr>
        <p:txBody>
          <a:bodyPr/>
          <a:lstStyle>
            <a:lvl1pPr algn="ctr">
              <a:defRPr/>
            </a:lvl1pPr>
          </a:lstStyle>
          <a:p>
            <a:endParaRPr lang="en-US" altLang="ja-JP" dirty="0"/>
          </a:p>
        </p:txBody>
      </p:sp>
      <p:sp>
        <p:nvSpPr>
          <p:cNvPr id="5126" name="Rectangle 6"/>
          <p:cNvSpPr>
            <a:spLocks noGrp="1" noChangeArrowheads="1"/>
          </p:cNvSpPr>
          <p:nvPr>
            <p:ph type="ftr" sz="quarter" idx="3"/>
          </p:nvPr>
        </p:nvSpPr>
        <p:spPr bwMode="auto">
          <a:xfrm>
            <a:off x="3240087" y="6478044"/>
            <a:ext cx="2663825"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mn-ea"/>
              </a:defRPr>
            </a:lvl1pPr>
          </a:lstStyle>
          <a:p>
            <a:endParaRPr lang="en-US" altLang="ja-JP" dirty="0"/>
          </a:p>
        </p:txBody>
      </p:sp>
      <p:sp>
        <p:nvSpPr>
          <p:cNvPr id="5127" name="Rectangle 7"/>
          <p:cNvSpPr>
            <a:spLocks noGrp="1" noChangeArrowheads="1"/>
          </p:cNvSpPr>
          <p:nvPr>
            <p:ph type="sldNum" sz="quarter" idx="4"/>
          </p:nvPr>
        </p:nvSpPr>
        <p:spPr>
          <a:xfrm>
            <a:off x="7892438" y="6478044"/>
            <a:ext cx="1752600" cy="457200"/>
          </a:xfrm>
        </p:spPr>
        <p:txBody>
          <a:bodyPr/>
          <a:lstStyle>
            <a:lvl1pPr algn="ctr">
              <a:defRPr>
                <a:solidFill>
                  <a:srgbClr val="006600">
                    <a:alpha val="70000"/>
                  </a:srgbClr>
                </a:solidFill>
              </a:defRPr>
            </a:lvl1pPr>
          </a:lstStyle>
          <a:p>
            <a:fld id="{F5D1F3DD-3B9D-4D89-B48B-443A6E82A626}" type="slidenum">
              <a:rPr lang="en-US" altLang="ja-JP" smtClean="0"/>
              <a:pPr/>
              <a:t>‹#›</a:t>
            </a:fld>
            <a:endParaRPr lang="en-US" altLang="ja-JP" dirty="0"/>
          </a:p>
        </p:txBody>
      </p:sp>
      <p:sp>
        <p:nvSpPr>
          <p:cNvPr id="5150" name="Rectangle 30"/>
          <p:cNvSpPr>
            <a:spLocks noChangeArrowheads="1"/>
          </p:cNvSpPr>
          <p:nvPr/>
        </p:nvSpPr>
        <p:spPr bwMode="auto">
          <a:xfrm>
            <a:off x="4763" y="0"/>
            <a:ext cx="9140825" cy="762000"/>
          </a:xfrm>
          <a:prstGeom prst="rect">
            <a:avLst/>
          </a:prstGeom>
          <a:gradFill rotWithShape="0">
            <a:gsLst>
              <a:gs pos="0">
                <a:srgbClr val="0E47F8"/>
              </a:gs>
              <a:gs pos="100000">
                <a:schemeClr val="accent1">
                  <a:lumMod val="90000"/>
                </a:schemeClr>
              </a:gs>
            </a:gsLst>
            <a:lin ang="0" scaled="1"/>
          </a:gradFill>
          <a:ln>
            <a:noFill/>
          </a:ln>
          <a:effectLst/>
          <a:extLst/>
        </p:spPr>
        <p:txBody>
          <a:bodyPr wrap="none" anchor="ctr"/>
          <a:lstStyle/>
          <a:p>
            <a:endParaRPr lang="ja-JP" altLang="ja-JP" sz="1600" b="1">
              <a:solidFill>
                <a:schemeClr val="bg1"/>
              </a:solidFill>
              <a:latin typeface="Arial" panose="020B0604020202020204" pitchFamily="34" charset="0"/>
              <a:ea typeface="ＭＳ Ｐゴシック" panose="020B0600070205080204" pitchFamily="50" charset="-128"/>
            </a:endParaRPr>
          </a:p>
        </p:txBody>
      </p:sp>
      <p:sp>
        <p:nvSpPr>
          <p:cNvPr id="5152" name="Rectangle 32"/>
          <p:cNvSpPr>
            <a:spLocks noChangeArrowheads="1"/>
          </p:cNvSpPr>
          <p:nvPr/>
        </p:nvSpPr>
        <p:spPr bwMode="auto">
          <a:xfrm>
            <a:off x="0" y="762000"/>
            <a:ext cx="9144000" cy="76200"/>
          </a:xfrm>
          <a:prstGeom prst="rect">
            <a:avLst/>
          </a:prstGeom>
          <a:gradFill rotWithShape="0">
            <a:gsLst>
              <a:gs pos="0">
                <a:schemeClr val="accent1">
                  <a:lumMod val="90000"/>
                </a:schemeClr>
              </a:gs>
              <a:gs pos="100000">
                <a:srgbClr val="0E47F8"/>
              </a:gs>
            </a:gsLst>
            <a:lin ang="0" scaled="1"/>
          </a:gradFill>
          <a:ln>
            <a:noFill/>
          </a:ln>
          <a:effectLst/>
          <a:extLst/>
        </p:spPr>
        <p:txBody>
          <a:bodyPr wrap="none" anchor="ctr"/>
          <a:lstStyle/>
          <a:p>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スライド番号プレースホルダー 4"/>
          <p:cNvSpPr>
            <a:spLocks noGrp="1"/>
          </p:cNvSpPr>
          <p:nvPr>
            <p:ph type="sldNum" sz="quarter" idx="11"/>
          </p:nvPr>
        </p:nvSpPr>
        <p:spPr/>
        <p:txBody>
          <a:bodyPr/>
          <a:lstStyle>
            <a:lvl1pPr>
              <a:defRPr/>
            </a:lvl1pPr>
          </a:lstStyle>
          <a:p>
            <a:fld id="{EBCC819D-3FD0-4EF2-A5C8-2213B96C6AC3}" type="slidenum">
              <a:rPr lang="en-US" altLang="ja-JP"/>
              <a:pPr/>
              <a:t>‹#›</a:t>
            </a:fld>
            <a:endParaRPr lang="en-US" altLang="ja-JP"/>
          </a:p>
        </p:txBody>
      </p:sp>
    </p:spTree>
    <p:extLst>
      <p:ext uri="{BB962C8B-B14F-4D97-AF65-F5344CB8AC3E}">
        <p14:creationId xmlns:p14="http://schemas.microsoft.com/office/powerpoint/2010/main" val="15242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スライド番号プレースホルダー 4"/>
          <p:cNvSpPr>
            <a:spLocks noGrp="1"/>
          </p:cNvSpPr>
          <p:nvPr>
            <p:ph type="sldNum" sz="quarter" idx="11"/>
          </p:nvPr>
        </p:nvSpPr>
        <p:spPr/>
        <p:txBody>
          <a:bodyPr/>
          <a:lstStyle>
            <a:lvl1pPr>
              <a:defRPr/>
            </a:lvl1pPr>
          </a:lstStyle>
          <a:p>
            <a:fld id="{C7B10DDB-DC10-49F9-A8D3-42125B2C70F3}" type="slidenum">
              <a:rPr lang="en-US" altLang="ja-JP"/>
              <a:pPr/>
              <a:t>‹#›</a:t>
            </a:fld>
            <a:endParaRPr lang="en-US" altLang="ja-JP"/>
          </a:p>
        </p:txBody>
      </p:sp>
    </p:spTree>
    <p:extLst>
      <p:ext uri="{BB962C8B-B14F-4D97-AF65-F5344CB8AC3E}">
        <p14:creationId xmlns:p14="http://schemas.microsoft.com/office/powerpoint/2010/main" val="647745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ja-JP" altLang="en-US" dirty="0"/>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スライド番号プレースホルダー 4"/>
          <p:cNvSpPr>
            <a:spLocks noGrp="1"/>
          </p:cNvSpPr>
          <p:nvPr>
            <p:ph type="sldNum" sz="quarter" idx="11"/>
          </p:nvPr>
        </p:nvSpPr>
        <p:spPr/>
        <p:txBody>
          <a:bodyPr/>
          <a:lstStyle>
            <a:lvl1pPr>
              <a:defRPr/>
            </a:lvl1pPr>
          </a:lstStyle>
          <a:p>
            <a:fld id="{F578B6F7-5F4F-47D0-8AA9-D63097BACFA6}" type="slidenum">
              <a:rPr lang="en-US" altLang="ja-JP"/>
              <a:pPr/>
              <a:t>‹#›</a:t>
            </a:fld>
            <a:endParaRPr lang="en-US" altLang="ja-JP"/>
          </a:p>
        </p:txBody>
      </p:sp>
    </p:spTree>
    <p:extLst>
      <p:ext uri="{BB962C8B-B14F-4D97-AF65-F5344CB8AC3E}">
        <p14:creationId xmlns:p14="http://schemas.microsoft.com/office/powerpoint/2010/main" val="682566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a:t>マスター タイトルの書式設定</a:t>
            </a:r>
            <a:endParaRPr lang="ja-JP" altLang="en-US" dirty="0"/>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スライド番号プレースホルダー 4"/>
          <p:cNvSpPr>
            <a:spLocks noGrp="1"/>
          </p:cNvSpPr>
          <p:nvPr>
            <p:ph type="sldNum" sz="quarter" idx="11"/>
          </p:nvPr>
        </p:nvSpPr>
        <p:spPr/>
        <p:txBody>
          <a:bodyPr/>
          <a:lstStyle>
            <a:lvl1pPr>
              <a:defRPr/>
            </a:lvl1pPr>
          </a:lstStyle>
          <a:p>
            <a:fld id="{408FBDA9-3314-4011-9C34-5865CB53C47F}" type="slidenum">
              <a:rPr lang="en-US" altLang="ja-JP"/>
              <a:pPr/>
              <a:t>‹#›</a:t>
            </a:fld>
            <a:endParaRPr lang="en-US" altLang="ja-JP"/>
          </a:p>
        </p:txBody>
      </p:sp>
    </p:spTree>
    <p:extLst>
      <p:ext uri="{BB962C8B-B14F-4D97-AF65-F5344CB8AC3E}">
        <p14:creationId xmlns:p14="http://schemas.microsoft.com/office/powerpoint/2010/main" val="227465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スライド番号プレースホルダー 5"/>
          <p:cNvSpPr>
            <a:spLocks noGrp="1"/>
          </p:cNvSpPr>
          <p:nvPr>
            <p:ph type="sldNum" sz="quarter" idx="11"/>
          </p:nvPr>
        </p:nvSpPr>
        <p:spPr/>
        <p:txBody>
          <a:bodyPr/>
          <a:lstStyle>
            <a:lvl1pPr>
              <a:defRPr/>
            </a:lvl1pPr>
          </a:lstStyle>
          <a:p>
            <a:fld id="{984FB24F-DAB9-4D78-8052-4CE7A2671952}" type="slidenum">
              <a:rPr lang="en-US" altLang="ja-JP"/>
              <a:pPr/>
              <a:t>‹#›</a:t>
            </a:fld>
            <a:endParaRPr lang="en-US" altLang="ja-JP"/>
          </a:p>
        </p:txBody>
      </p:sp>
    </p:spTree>
    <p:extLst>
      <p:ext uri="{BB962C8B-B14F-4D97-AF65-F5344CB8AC3E}">
        <p14:creationId xmlns:p14="http://schemas.microsoft.com/office/powerpoint/2010/main" val="257415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スライド番号プレースホルダー 7"/>
          <p:cNvSpPr>
            <a:spLocks noGrp="1"/>
          </p:cNvSpPr>
          <p:nvPr>
            <p:ph type="sldNum" sz="quarter" idx="11"/>
          </p:nvPr>
        </p:nvSpPr>
        <p:spPr/>
        <p:txBody>
          <a:bodyPr/>
          <a:lstStyle>
            <a:lvl1pPr>
              <a:defRPr/>
            </a:lvl1pPr>
          </a:lstStyle>
          <a:p>
            <a:fld id="{15C63FBC-6F09-4D38-84C5-CFB6C98B3D39}" type="slidenum">
              <a:rPr lang="en-US" altLang="ja-JP"/>
              <a:pPr/>
              <a:t>‹#›</a:t>
            </a:fld>
            <a:endParaRPr lang="en-US" altLang="ja-JP"/>
          </a:p>
        </p:txBody>
      </p:sp>
    </p:spTree>
    <p:extLst>
      <p:ext uri="{BB962C8B-B14F-4D97-AF65-F5344CB8AC3E}">
        <p14:creationId xmlns:p14="http://schemas.microsoft.com/office/powerpoint/2010/main" val="354125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endParaRPr lang="ja-JP" altLang="en-US" dirty="0"/>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スライド番号プレースホルダー 3"/>
          <p:cNvSpPr>
            <a:spLocks noGrp="1"/>
          </p:cNvSpPr>
          <p:nvPr>
            <p:ph type="sldNum" sz="quarter" idx="11"/>
          </p:nvPr>
        </p:nvSpPr>
        <p:spPr/>
        <p:txBody>
          <a:bodyPr/>
          <a:lstStyle>
            <a:lvl1pPr>
              <a:defRPr/>
            </a:lvl1pPr>
          </a:lstStyle>
          <a:p>
            <a:fld id="{1C5300BB-CE54-4B7E-B3A0-B4A9FD65522F}" type="slidenum">
              <a:rPr lang="en-US" altLang="ja-JP"/>
              <a:pPr/>
              <a:t>‹#›</a:t>
            </a:fld>
            <a:endParaRPr lang="en-US" altLang="ja-JP"/>
          </a:p>
        </p:txBody>
      </p:sp>
    </p:spTree>
    <p:extLst>
      <p:ext uri="{BB962C8B-B14F-4D97-AF65-F5344CB8AC3E}">
        <p14:creationId xmlns:p14="http://schemas.microsoft.com/office/powerpoint/2010/main" val="395315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スライド番号プレースホルダー 2"/>
          <p:cNvSpPr>
            <a:spLocks noGrp="1"/>
          </p:cNvSpPr>
          <p:nvPr>
            <p:ph type="sldNum" sz="quarter" idx="11"/>
          </p:nvPr>
        </p:nvSpPr>
        <p:spPr/>
        <p:txBody>
          <a:bodyPr/>
          <a:lstStyle>
            <a:lvl1pPr>
              <a:defRPr/>
            </a:lvl1pPr>
          </a:lstStyle>
          <a:p>
            <a:fld id="{1160C8FB-7DC7-462D-A819-487E9A81FF32}" type="slidenum">
              <a:rPr lang="en-US" altLang="ja-JP"/>
              <a:pPr/>
              <a:t>‹#›</a:t>
            </a:fld>
            <a:endParaRPr lang="en-US" altLang="ja-JP"/>
          </a:p>
        </p:txBody>
      </p:sp>
    </p:spTree>
    <p:extLst>
      <p:ext uri="{BB962C8B-B14F-4D97-AF65-F5344CB8AC3E}">
        <p14:creationId xmlns:p14="http://schemas.microsoft.com/office/powerpoint/2010/main" val="386848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スライド番号プレースホルダー 5"/>
          <p:cNvSpPr>
            <a:spLocks noGrp="1"/>
          </p:cNvSpPr>
          <p:nvPr>
            <p:ph type="sldNum" sz="quarter" idx="11"/>
          </p:nvPr>
        </p:nvSpPr>
        <p:spPr/>
        <p:txBody>
          <a:bodyPr/>
          <a:lstStyle>
            <a:lvl1pPr>
              <a:defRPr/>
            </a:lvl1pPr>
          </a:lstStyle>
          <a:p>
            <a:fld id="{08237EB2-110C-4651-B02C-49452166A431}" type="slidenum">
              <a:rPr lang="en-US" altLang="ja-JP"/>
              <a:pPr/>
              <a:t>‹#›</a:t>
            </a:fld>
            <a:endParaRPr lang="en-US" altLang="ja-JP"/>
          </a:p>
        </p:txBody>
      </p:sp>
    </p:spTree>
    <p:extLst>
      <p:ext uri="{BB962C8B-B14F-4D97-AF65-F5344CB8AC3E}">
        <p14:creationId xmlns:p14="http://schemas.microsoft.com/office/powerpoint/2010/main" val="67931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スライド番号プレースホルダー 5"/>
          <p:cNvSpPr>
            <a:spLocks noGrp="1"/>
          </p:cNvSpPr>
          <p:nvPr>
            <p:ph type="sldNum" sz="quarter" idx="11"/>
          </p:nvPr>
        </p:nvSpPr>
        <p:spPr/>
        <p:txBody>
          <a:bodyPr/>
          <a:lstStyle>
            <a:lvl1pPr>
              <a:defRPr/>
            </a:lvl1pPr>
          </a:lstStyle>
          <a:p>
            <a:fld id="{67720D4E-C1DB-4B15-BF43-012A6FD9EF93}" type="slidenum">
              <a:rPr lang="en-US" altLang="ja-JP"/>
              <a:pPr/>
              <a:t>‹#›</a:t>
            </a:fld>
            <a:endParaRPr lang="en-US" altLang="ja-JP"/>
          </a:p>
        </p:txBody>
      </p:sp>
    </p:spTree>
    <p:extLst>
      <p:ext uri="{BB962C8B-B14F-4D97-AF65-F5344CB8AC3E}">
        <p14:creationId xmlns:p14="http://schemas.microsoft.com/office/powerpoint/2010/main" val="744771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1" name="Rectangle 15"/>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mn-ea"/>
              </a:defRPr>
            </a:lvl1pPr>
          </a:lstStyle>
          <a:p>
            <a:endParaRPr lang="en-US" altLang="ja-JP"/>
          </a:p>
        </p:txBody>
      </p:sp>
      <p:sp>
        <p:nvSpPr>
          <p:cNvPr id="4112" name="Rectangle 16"/>
          <p:cNvSpPr>
            <a:spLocks noGrp="1" noChangeArrowheads="1"/>
          </p:cNvSpPr>
          <p:nvPr>
            <p:ph type="sldNum" sz="quarter" idx="4"/>
          </p:nvPr>
        </p:nvSpPr>
        <p:spPr bwMode="auto">
          <a:xfrm>
            <a:off x="7226474" y="63783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400">
                <a:latin typeface="+mn-lt"/>
                <a:ea typeface="+mn-ea"/>
              </a:defRPr>
            </a:lvl1pPr>
          </a:lstStyle>
          <a:p>
            <a:fld id="{3E1EFD5A-0192-492B-88E8-E72A79A18686}" type="slidenum">
              <a:rPr lang="en-US" altLang="ja-JP" smtClean="0"/>
              <a:pPr/>
              <a:t>‹#›</a:t>
            </a:fld>
            <a:endParaRPr lang="en-US" altLang="ja-JP" dirty="0"/>
          </a:p>
        </p:txBody>
      </p:sp>
      <p:sp>
        <p:nvSpPr>
          <p:cNvPr id="4117" name="Rectangle 21"/>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4120" name="Rectangle 24"/>
          <p:cNvSpPr>
            <a:spLocks noChangeArrowheads="1"/>
          </p:cNvSpPr>
          <p:nvPr userDrawn="1"/>
        </p:nvSpPr>
        <p:spPr bwMode="auto">
          <a:xfrm>
            <a:off x="4763" y="0"/>
            <a:ext cx="9140825" cy="381000"/>
          </a:xfrm>
          <a:prstGeom prst="rect">
            <a:avLst/>
          </a:prstGeom>
          <a:gradFill rotWithShape="0">
            <a:gsLst>
              <a:gs pos="0">
                <a:srgbClr val="0E47F8"/>
              </a:gs>
              <a:gs pos="100000">
                <a:schemeClr val="accent1"/>
              </a:gs>
            </a:gsLst>
            <a:lin ang="0" scaled="1"/>
          </a:gradFill>
          <a:ln>
            <a:noFill/>
          </a:ln>
          <a:effectLst/>
          <a:extLst/>
        </p:spPr>
        <p:txBody>
          <a:bodyPr wrap="none" anchor="ctr"/>
          <a:lstStyle/>
          <a:p>
            <a:endParaRPr lang="ja-JP" altLang="en-US" sz="1600" b="1" dirty="0">
              <a:solidFill>
                <a:schemeClr val="bg1"/>
              </a:solidFill>
              <a:latin typeface="Arial" panose="020B0604020202020204" pitchFamily="34" charset="0"/>
              <a:ea typeface="ＭＳ Ｐゴシック" panose="020B0600070205080204" pitchFamily="50" charset="-128"/>
            </a:endParaRPr>
          </a:p>
        </p:txBody>
      </p:sp>
      <p:sp>
        <p:nvSpPr>
          <p:cNvPr id="4114" name="Rectangle 18"/>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147" name="Rectangle 51"/>
          <p:cNvSpPr>
            <a:spLocks noChangeArrowheads="1"/>
          </p:cNvSpPr>
          <p:nvPr/>
        </p:nvSpPr>
        <p:spPr bwMode="auto">
          <a:xfrm>
            <a:off x="0" y="381000"/>
            <a:ext cx="9144000" cy="76200"/>
          </a:xfrm>
          <a:prstGeom prst="rect">
            <a:avLst/>
          </a:prstGeom>
          <a:gradFill rotWithShape="0">
            <a:gsLst>
              <a:gs pos="0">
                <a:schemeClr val="accent1">
                  <a:lumMod val="90000"/>
                </a:schemeClr>
              </a:gs>
              <a:gs pos="99000">
                <a:srgbClr val="0E47F8"/>
              </a:gs>
            </a:gsLst>
            <a:lin ang="0" scaled="1"/>
          </a:gradFill>
          <a:ln>
            <a:noFill/>
          </a:ln>
          <a:effectLst/>
          <a:extLst/>
        </p:spPr>
        <p:txBody>
          <a:bodyPr wrap="none" anchor="ctr"/>
          <a:lstStyle/>
          <a:p>
            <a:endParaRPr lang="ja-JP"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defRPr kumimoji="1" sz="24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defRPr kumimoji="1" sz="20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FFFF"/>
        </a:buClr>
        <a:buFont typeface="Wingdings" panose="05000000000000000000" pitchFamily="2" charset="2"/>
        <a:defRPr kumimoji="1" sz="1800" kern="1200">
          <a:solidFill>
            <a:schemeClr val="tx1"/>
          </a:solidFill>
          <a:latin typeface="+mn-lt"/>
          <a:ea typeface="+mn-ea"/>
          <a:cs typeface="+mn-cs"/>
        </a:defRPr>
      </a:lvl3pPr>
      <a:lvl4pPr marL="1600200" indent="-228600" algn="l" rtl="0" eaLnBrk="1" fontAlgn="base" hangingPunct="1">
        <a:spcBef>
          <a:spcPct val="20000"/>
        </a:spcBef>
        <a:spcAft>
          <a:spcPct val="0"/>
        </a:spcAft>
        <a:defRPr kumimoji="1" sz="1600" kern="1200">
          <a:solidFill>
            <a:schemeClr val="tx1"/>
          </a:solidFill>
          <a:latin typeface="+mn-lt"/>
          <a:ea typeface="+mn-ea"/>
          <a:cs typeface="+mn-cs"/>
        </a:defRPr>
      </a:lvl4pPr>
      <a:lvl5pPr marL="2057400" indent="-228600" algn="l" rtl="0" eaLnBrk="1" fontAlgn="base" hangingPunct="1">
        <a:spcBef>
          <a:spcPct val="20000"/>
        </a:spcBef>
        <a:spcAft>
          <a:spcPct val="0"/>
        </a:spcAft>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914400" y="4267200"/>
            <a:ext cx="7315200" cy="827314"/>
          </a:xfrm>
        </p:spPr>
        <p:txBody>
          <a:bodyPr/>
          <a:lstStyle/>
          <a:p>
            <a:pPr algn="r"/>
            <a:r>
              <a:rPr lang="en-US" altLang="ja-JP" dirty="0"/>
              <a:t>ES5</a:t>
            </a:r>
            <a:r>
              <a:rPr lang="ja-JP" altLang="en-US" dirty="0"/>
              <a:t>研究室　</a:t>
            </a:r>
            <a:endParaRPr lang="en-US" altLang="ja-JP" dirty="0"/>
          </a:p>
          <a:p>
            <a:pPr algn="r"/>
            <a:r>
              <a:rPr lang="en-US" altLang="ja-JP" dirty="0"/>
              <a:t>194T221T</a:t>
            </a:r>
            <a:r>
              <a:rPr lang="ja-JP" altLang="en-US"/>
              <a:t>　</a:t>
            </a:r>
            <a:r>
              <a:rPr lang="en-US" altLang="ja-JP" dirty="0"/>
              <a:t>M2</a:t>
            </a:r>
            <a:r>
              <a:rPr lang="ja-JP" altLang="en-US"/>
              <a:t>　織部慧次朗</a:t>
            </a:r>
            <a:endParaRPr lang="ja-JP" altLang="ja-JP" dirty="0"/>
          </a:p>
        </p:txBody>
      </p:sp>
      <p:sp>
        <p:nvSpPr>
          <p:cNvPr id="3074" name="Rectangle 2"/>
          <p:cNvSpPr>
            <a:spLocks noGrp="1" noChangeArrowheads="1"/>
          </p:cNvSpPr>
          <p:nvPr>
            <p:ph type="ctrTitle"/>
          </p:nvPr>
        </p:nvSpPr>
        <p:spPr>
          <a:xfrm>
            <a:off x="914400" y="1572127"/>
            <a:ext cx="7315200" cy="2695073"/>
          </a:xfrm>
        </p:spPr>
        <p:txBody>
          <a:bodyPr/>
          <a:lstStyle/>
          <a:p>
            <a:r>
              <a:rPr lang="en-US" sz="2800" dirty="0"/>
              <a:t>M2Det: A Single-Shot Object Detector</a:t>
            </a:r>
            <a:br>
              <a:rPr lang="en-US" sz="2800" dirty="0"/>
            </a:br>
            <a:r>
              <a:rPr lang="en-US" sz="2800" dirty="0"/>
              <a:t> based on Multi-Level Feature Pyramid Network </a:t>
            </a:r>
            <a:br>
              <a:rPr lang="en-US" sz="2800" dirty="0"/>
            </a:br>
            <a:br>
              <a:rPr lang="en-US" sz="2800" dirty="0"/>
            </a:br>
            <a:r>
              <a:rPr lang="en-US" sz="1600" dirty="0" err="1"/>
              <a:t>Qijie</a:t>
            </a:r>
            <a:r>
              <a:rPr lang="en-US" sz="1600" dirty="0"/>
              <a:t> Zhao, Tao </a:t>
            </a:r>
            <a:r>
              <a:rPr lang="en-US" sz="1600" dirty="0" err="1"/>
              <a:t>Sheng,Yongtao</a:t>
            </a:r>
            <a:r>
              <a:rPr lang="en-US" sz="1600" dirty="0"/>
              <a:t> Wang, </a:t>
            </a:r>
            <a:r>
              <a:rPr lang="en-US" sz="1600" dirty="0" err="1"/>
              <a:t>Zhi</a:t>
            </a:r>
            <a:r>
              <a:rPr lang="en-US" sz="1600" dirty="0"/>
              <a:t> Tang, Ying Chen, Ling Cai and </a:t>
            </a:r>
            <a:r>
              <a:rPr lang="en-US" sz="1600" dirty="0" err="1"/>
              <a:t>Haibin</a:t>
            </a:r>
            <a:r>
              <a:rPr lang="en-US" sz="1400" dirty="0"/>
              <a:t> </a:t>
            </a:r>
            <a:endParaRPr lang="ja-JP" altLang="ja-JP"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A2116-0259-3A4C-9BC7-D7D09424212E}"/>
              </a:ext>
            </a:extLst>
          </p:cNvPr>
          <p:cNvSpPr>
            <a:spLocks noGrp="1"/>
          </p:cNvSpPr>
          <p:nvPr>
            <p:ph type="title"/>
          </p:nvPr>
        </p:nvSpPr>
        <p:spPr/>
        <p:txBody>
          <a:bodyPr/>
          <a:lstStyle/>
          <a:p>
            <a:r>
              <a:rPr lang="en-US" altLang="ja-JP" dirty="0"/>
              <a:t>Introduction</a:t>
            </a:r>
            <a:endParaRPr kumimoji="1" lang="ja-JP" altLang="en-US"/>
          </a:p>
        </p:txBody>
      </p:sp>
      <p:sp>
        <p:nvSpPr>
          <p:cNvPr id="3" name="コンテンツ プレースホルダー 2">
            <a:extLst>
              <a:ext uri="{FF2B5EF4-FFF2-40B4-BE49-F238E27FC236}">
                <a16:creationId xmlns:a16="http://schemas.microsoft.com/office/drawing/2014/main" id="{EF4A8724-3D1C-1E44-A1D1-EEAF98A9F24C}"/>
              </a:ext>
            </a:extLst>
          </p:cNvPr>
          <p:cNvSpPr>
            <a:spLocks noGrp="1"/>
          </p:cNvSpPr>
          <p:nvPr>
            <p:ph idx="1"/>
          </p:nvPr>
        </p:nvSpPr>
        <p:spPr>
          <a:xfrm>
            <a:off x="381000" y="4066402"/>
            <a:ext cx="8176741" cy="2311956"/>
          </a:xfrm>
        </p:spPr>
        <p:txBody>
          <a:bodyPr/>
          <a:lstStyle/>
          <a:p>
            <a:r>
              <a:rPr kumimoji="1" lang="ja-JP" altLang="en-US">
                <a:latin typeface="+mn-ea"/>
              </a:rPr>
              <a:t>・</a:t>
            </a:r>
            <a:r>
              <a:rPr lang="en-US" altLang="ja-JP" b="1" dirty="0">
                <a:latin typeface="+mn-ea"/>
              </a:rPr>
              <a:t> SSD</a:t>
            </a:r>
            <a:r>
              <a:rPr lang="ja-JP" altLang="en-US"/>
              <a:t>は</a:t>
            </a:r>
            <a:r>
              <a:rPr lang="en-US" altLang="ja-JP" b="1" dirty="0">
                <a:latin typeface="+mn-ea"/>
              </a:rPr>
              <a:t>Faster R-CNN</a:t>
            </a:r>
            <a:r>
              <a:rPr lang="ja-JP" altLang="en-US">
                <a:latin typeface="+mn-ea"/>
              </a:rPr>
              <a:t>の</a:t>
            </a:r>
            <a:r>
              <a:rPr lang="en-US" altLang="ja-JP" b="1" dirty="0">
                <a:latin typeface="+mn-ea"/>
              </a:rPr>
              <a:t>anchor</a:t>
            </a:r>
            <a:r>
              <a:rPr lang="ja-JP" altLang="en-US">
                <a:latin typeface="+mn-ea"/>
              </a:rPr>
              <a:t>のように、検出する物体の領域サイズ・アスペクト比のバリエーションに対応するために</a:t>
            </a:r>
            <a:r>
              <a:rPr lang="en-US" altLang="ja-JP" b="1" dirty="0">
                <a:latin typeface="+mn-ea"/>
              </a:rPr>
              <a:t>default box</a:t>
            </a:r>
            <a:r>
              <a:rPr lang="ja-JP" altLang="en-US">
                <a:latin typeface="+mn-ea"/>
              </a:rPr>
              <a:t>と呼ばれる複数の矩形パターンを定義する。</a:t>
            </a:r>
            <a:endParaRPr lang="en-US" altLang="ja-JP" dirty="0">
              <a:latin typeface="+mn-ea"/>
            </a:endParaRPr>
          </a:p>
          <a:p>
            <a:r>
              <a:rPr kumimoji="1" lang="ja-JP" altLang="en-US">
                <a:latin typeface="+mn-ea"/>
              </a:rPr>
              <a:t>・物体のクラスのスコアと、物体位置のオフセットを出力</a:t>
            </a:r>
          </a:p>
        </p:txBody>
      </p:sp>
      <p:sp>
        <p:nvSpPr>
          <p:cNvPr id="4" name="スライド番号プレースホルダー 3">
            <a:extLst>
              <a:ext uri="{FF2B5EF4-FFF2-40B4-BE49-F238E27FC236}">
                <a16:creationId xmlns:a16="http://schemas.microsoft.com/office/drawing/2014/main" id="{61658221-1E16-5F4E-ADEC-8092F6353DE5}"/>
              </a:ext>
            </a:extLst>
          </p:cNvPr>
          <p:cNvSpPr>
            <a:spLocks noGrp="1"/>
          </p:cNvSpPr>
          <p:nvPr>
            <p:ph type="sldNum" sz="quarter" idx="11"/>
          </p:nvPr>
        </p:nvSpPr>
        <p:spPr/>
        <p:txBody>
          <a:bodyPr/>
          <a:lstStyle/>
          <a:p>
            <a:fld id="{F578B6F7-5F4F-47D0-8AA9-D63097BACFA6}" type="slidenum">
              <a:rPr lang="en-US" altLang="ja-JP" smtClean="0"/>
              <a:pPr/>
              <a:t>9</a:t>
            </a:fld>
            <a:endParaRPr lang="en-US" altLang="ja-JP"/>
          </a:p>
        </p:txBody>
      </p:sp>
      <p:pic>
        <p:nvPicPr>
          <p:cNvPr id="5" name="図 4">
            <a:extLst>
              <a:ext uri="{FF2B5EF4-FFF2-40B4-BE49-F238E27FC236}">
                <a16:creationId xmlns:a16="http://schemas.microsoft.com/office/drawing/2014/main" id="{980B2169-FAA5-E346-9F20-E041675CEE79}"/>
              </a:ext>
            </a:extLst>
          </p:cNvPr>
          <p:cNvPicPr>
            <a:picLocks noChangeAspect="1"/>
          </p:cNvPicPr>
          <p:nvPr/>
        </p:nvPicPr>
        <p:blipFill>
          <a:blip r:embed="rId3"/>
          <a:stretch>
            <a:fillRect/>
          </a:stretch>
        </p:blipFill>
        <p:spPr>
          <a:xfrm>
            <a:off x="127000" y="990600"/>
            <a:ext cx="8890000" cy="2705100"/>
          </a:xfrm>
          <a:prstGeom prst="rect">
            <a:avLst/>
          </a:prstGeom>
        </p:spPr>
      </p:pic>
      <p:sp>
        <p:nvSpPr>
          <p:cNvPr id="7" name="正方形/長方形 6">
            <a:extLst>
              <a:ext uri="{FF2B5EF4-FFF2-40B4-BE49-F238E27FC236}">
                <a16:creationId xmlns:a16="http://schemas.microsoft.com/office/drawing/2014/main" id="{DBCB6DE1-205C-9340-A7FC-2B4EF13F33AA}"/>
              </a:ext>
            </a:extLst>
          </p:cNvPr>
          <p:cNvSpPr/>
          <p:nvPr/>
        </p:nvSpPr>
        <p:spPr>
          <a:xfrm flipH="1">
            <a:off x="7451124" y="1161535"/>
            <a:ext cx="444844" cy="2534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080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A2116-0259-3A4C-9BC7-D7D09424212E}"/>
              </a:ext>
            </a:extLst>
          </p:cNvPr>
          <p:cNvSpPr>
            <a:spLocks noGrp="1"/>
          </p:cNvSpPr>
          <p:nvPr>
            <p:ph type="title"/>
          </p:nvPr>
        </p:nvSpPr>
        <p:spPr/>
        <p:txBody>
          <a:bodyPr/>
          <a:lstStyle/>
          <a:p>
            <a:r>
              <a:rPr lang="en-US" altLang="ja-JP" dirty="0"/>
              <a:t>Introduction</a:t>
            </a:r>
            <a:endParaRPr kumimoji="1" lang="ja-JP" altLang="en-US"/>
          </a:p>
        </p:txBody>
      </p:sp>
      <p:sp>
        <p:nvSpPr>
          <p:cNvPr id="3" name="コンテンツ プレースホルダー 2">
            <a:extLst>
              <a:ext uri="{FF2B5EF4-FFF2-40B4-BE49-F238E27FC236}">
                <a16:creationId xmlns:a16="http://schemas.microsoft.com/office/drawing/2014/main" id="{EF4A8724-3D1C-1E44-A1D1-EEAF98A9F24C}"/>
              </a:ext>
            </a:extLst>
          </p:cNvPr>
          <p:cNvSpPr>
            <a:spLocks noGrp="1"/>
          </p:cNvSpPr>
          <p:nvPr>
            <p:ph idx="1"/>
          </p:nvPr>
        </p:nvSpPr>
        <p:spPr>
          <a:xfrm>
            <a:off x="381000" y="3262184"/>
            <a:ext cx="8382000" cy="2829697"/>
          </a:xfrm>
        </p:spPr>
        <p:txBody>
          <a:bodyPr/>
          <a:lstStyle/>
          <a:p>
            <a:r>
              <a:rPr lang="ja-JP" altLang="en-US" b="1"/>
              <a:t>・</a:t>
            </a:r>
            <a:r>
              <a:rPr lang="en-US" altLang="ja-JP" b="1" dirty="0"/>
              <a:t>default box</a:t>
            </a:r>
            <a:r>
              <a:rPr lang="ja-JP" altLang="en-US"/>
              <a:t>ごとに物体領域の位置・サイズのオフセット値</a:t>
            </a:r>
            <a:r>
              <a:rPr lang="en-US" altLang="ja-JP" dirty="0"/>
              <a:t>(</a:t>
            </a:r>
            <a:r>
              <a:rPr lang="en-US" altLang="ja-JP" b="1" dirty="0" err="1"/>
              <a:t>loc</a:t>
            </a:r>
            <a:r>
              <a:rPr lang="en-US" altLang="ja-JP" b="1" dirty="0"/>
              <a:t>:</a:t>
            </a:r>
            <a:r>
              <a:rPr lang="en-US" altLang="ja-JP" dirty="0"/>
              <a:t>⊿(cx, cy, w, h))</a:t>
            </a:r>
            <a:r>
              <a:rPr lang="ja-JP" altLang="en-US"/>
              <a:t>と、その物体がどのクラスに分類されるかの信頼度</a:t>
            </a:r>
            <a:r>
              <a:rPr lang="en-US" altLang="ja-JP" dirty="0"/>
              <a:t>(</a:t>
            </a:r>
            <a:r>
              <a:rPr lang="en-US" altLang="ja-JP" b="1" dirty="0" err="1"/>
              <a:t>conf</a:t>
            </a:r>
            <a:r>
              <a:rPr lang="en-US" altLang="ja-JP" b="1" dirty="0"/>
              <a:t>:</a:t>
            </a:r>
            <a:r>
              <a:rPr lang="en-US" altLang="ja-JP" dirty="0"/>
              <a:t>(c1,c2, …, </a:t>
            </a:r>
            <a:r>
              <a:rPr lang="en-US" altLang="ja-JP" dirty="0" err="1"/>
              <a:t>cp</a:t>
            </a:r>
            <a:r>
              <a:rPr lang="en-US" altLang="ja-JP" dirty="0"/>
              <a:t>))</a:t>
            </a:r>
            <a:r>
              <a:rPr lang="ja-JP" altLang="en-US"/>
              <a:t>を推定する。</a:t>
            </a:r>
            <a:endParaRPr lang="en-US" altLang="ja-JP" dirty="0"/>
          </a:p>
          <a:p>
            <a:r>
              <a:rPr lang="ja-JP" altLang="en-US"/>
              <a:t>・</a:t>
            </a:r>
            <a:r>
              <a:rPr lang="en-US" altLang="ja-JP" dirty="0"/>
              <a:t>k</a:t>
            </a:r>
            <a:r>
              <a:rPr lang="ja-JP" altLang="en-US"/>
              <a:t>個の異なるボックス、</a:t>
            </a:r>
            <a:r>
              <a:rPr lang="en-US" altLang="ja-JP" dirty="0"/>
              <a:t>c</a:t>
            </a:r>
            <a:r>
              <a:rPr lang="ja-JP" altLang="en-US"/>
              <a:t>個の物体クラスと、</a:t>
            </a:r>
            <a:r>
              <a:rPr lang="en-US" altLang="ja-JP" dirty="0"/>
              <a:t>4</a:t>
            </a:r>
            <a:r>
              <a:rPr lang="ja-JP" altLang="en-US"/>
              <a:t>つのオフセットを出力する場合、</a:t>
            </a:r>
            <a:r>
              <a:rPr lang="en-US" altLang="ja-JP" dirty="0"/>
              <a:t>1</a:t>
            </a:r>
            <a:r>
              <a:rPr lang="ja-JP" altLang="en-US"/>
              <a:t>つセルのサイズは</a:t>
            </a:r>
            <a:r>
              <a:rPr lang="en-US" altLang="ja-JP" dirty="0"/>
              <a:t>(c+4)k</a:t>
            </a:r>
            <a:r>
              <a:rPr lang="ja-JP" altLang="en-US"/>
              <a:t>になる。 </a:t>
            </a:r>
            <a:r>
              <a:rPr lang="en-US" altLang="ja-JP" dirty="0"/>
              <a:t>feature map</a:t>
            </a:r>
            <a:r>
              <a:rPr lang="ja-JP" altLang="en-US"/>
              <a:t>が</a:t>
            </a:r>
            <a:r>
              <a:rPr lang="en-US" altLang="ja-JP" dirty="0"/>
              <a:t>m*n</a:t>
            </a:r>
            <a:r>
              <a:rPr lang="ja-JP" altLang="en-US"/>
              <a:t>とすると、 最終的な出力マップは、</a:t>
            </a:r>
            <a:r>
              <a:rPr lang="en-US" altLang="ja-JP" dirty="0"/>
              <a:t>(c+4)</a:t>
            </a:r>
            <a:r>
              <a:rPr lang="en-US" altLang="ja-JP" dirty="0" err="1"/>
              <a:t>kmn</a:t>
            </a:r>
            <a:r>
              <a:rPr lang="ja-JP" altLang="en-US"/>
              <a:t>になる。</a:t>
            </a:r>
            <a:endParaRPr kumimoji="1" lang="en-US" altLang="ja-JP" dirty="0"/>
          </a:p>
        </p:txBody>
      </p:sp>
      <p:sp>
        <p:nvSpPr>
          <p:cNvPr id="4" name="スライド番号プレースホルダー 3">
            <a:extLst>
              <a:ext uri="{FF2B5EF4-FFF2-40B4-BE49-F238E27FC236}">
                <a16:creationId xmlns:a16="http://schemas.microsoft.com/office/drawing/2014/main" id="{61658221-1E16-5F4E-ADEC-8092F6353DE5}"/>
              </a:ext>
            </a:extLst>
          </p:cNvPr>
          <p:cNvSpPr>
            <a:spLocks noGrp="1"/>
          </p:cNvSpPr>
          <p:nvPr>
            <p:ph type="sldNum" sz="quarter" idx="11"/>
          </p:nvPr>
        </p:nvSpPr>
        <p:spPr/>
        <p:txBody>
          <a:bodyPr/>
          <a:lstStyle/>
          <a:p>
            <a:fld id="{F578B6F7-5F4F-47D0-8AA9-D63097BACFA6}" type="slidenum">
              <a:rPr lang="en-US" altLang="ja-JP" smtClean="0"/>
              <a:pPr/>
              <a:t>10</a:t>
            </a:fld>
            <a:endParaRPr lang="en-US" altLang="ja-JP"/>
          </a:p>
        </p:txBody>
      </p:sp>
      <p:pic>
        <p:nvPicPr>
          <p:cNvPr id="5" name="図 4">
            <a:extLst>
              <a:ext uri="{FF2B5EF4-FFF2-40B4-BE49-F238E27FC236}">
                <a16:creationId xmlns:a16="http://schemas.microsoft.com/office/drawing/2014/main" id="{942258EF-5431-F44E-BF73-724BA3DF389C}"/>
              </a:ext>
            </a:extLst>
          </p:cNvPr>
          <p:cNvPicPr>
            <a:picLocks noChangeAspect="1"/>
          </p:cNvPicPr>
          <p:nvPr/>
        </p:nvPicPr>
        <p:blipFill>
          <a:blip r:embed="rId3"/>
          <a:stretch>
            <a:fillRect/>
          </a:stretch>
        </p:blipFill>
        <p:spPr>
          <a:xfrm>
            <a:off x="2842915" y="602696"/>
            <a:ext cx="4383559" cy="2546006"/>
          </a:xfrm>
          <a:prstGeom prst="rect">
            <a:avLst/>
          </a:prstGeom>
        </p:spPr>
      </p:pic>
    </p:spTree>
    <p:extLst>
      <p:ext uri="{BB962C8B-B14F-4D97-AF65-F5344CB8AC3E}">
        <p14:creationId xmlns:p14="http://schemas.microsoft.com/office/powerpoint/2010/main" val="423284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A2116-0259-3A4C-9BC7-D7D09424212E}"/>
              </a:ext>
            </a:extLst>
          </p:cNvPr>
          <p:cNvSpPr>
            <a:spLocks noGrp="1"/>
          </p:cNvSpPr>
          <p:nvPr>
            <p:ph type="title"/>
          </p:nvPr>
        </p:nvSpPr>
        <p:spPr/>
        <p:txBody>
          <a:bodyPr/>
          <a:lstStyle/>
          <a:p>
            <a:r>
              <a:rPr lang="en-US" altLang="ja-JP" dirty="0"/>
              <a:t>Introduction</a:t>
            </a:r>
            <a:endParaRPr kumimoji="1" lang="ja-JP" altLang="en-US"/>
          </a:p>
        </p:txBody>
      </p:sp>
      <p:sp>
        <p:nvSpPr>
          <p:cNvPr id="4" name="スライド番号プレースホルダー 3">
            <a:extLst>
              <a:ext uri="{FF2B5EF4-FFF2-40B4-BE49-F238E27FC236}">
                <a16:creationId xmlns:a16="http://schemas.microsoft.com/office/drawing/2014/main" id="{61658221-1E16-5F4E-ADEC-8092F6353DE5}"/>
              </a:ext>
            </a:extLst>
          </p:cNvPr>
          <p:cNvSpPr>
            <a:spLocks noGrp="1"/>
          </p:cNvSpPr>
          <p:nvPr>
            <p:ph type="sldNum" sz="quarter" idx="11"/>
          </p:nvPr>
        </p:nvSpPr>
        <p:spPr/>
        <p:txBody>
          <a:bodyPr/>
          <a:lstStyle/>
          <a:p>
            <a:fld id="{F578B6F7-5F4F-47D0-8AA9-D63097BACFA6}" type="slidenum">
              <a:rPr lang="en-US" altLang="ja-JP" smtClean="0"/>
              <a:pPr/>
              <a:t>11</a:t>
            </a:fld>
            <a:endParaRPr lang="en-US" altLang="ja-JP"/>
          </a:p>
        </p:txBody>
      </p:sp>
      <p:pic>
        <p:nvPicPr>
          <p:cNvPr id="5" name="図 4">
            <a:extLst>
              <a:ext uri="{FF2B5EF4-FFF2-40B4-BE49-F238E27FC236}">
                <a16:creationId xmlns:a16="http://schemas.microsoft.com/office/drawing/2014/main" id="{C7A06D59-034E-E242-8CD2-8594F03355DF}"/>
              </a:ext>
            </a:extLst>
          </p:cNvPr>
          <p:cNvPicPr>
            <a:picLocks noChangeAspect="1"/>
          </p:cNvPicPr>
          <p:nvPr/>
        </p:nvPicPr>
        <p:blipFill>
          <a:blip r:embed="rId3"/>
          <a:stretch>
            <a:fillRect/>
          </a:stretch>
        </p:blipFill>
        <p:spPr>
          <a:xfrm>
            <a:off x="746039" y="2941516"/>
            <a:ext cx="5067300" cy="647700"/>
          </a:xfrm>
          <a:prstGeom prst="rect">
            <a:avLst/>
          </a:prstGeom>
        </p:spPr>
      </p:pic>
      <p:sp>
        <p:nvSpPr>
          <p:cNvPr id="7" name="コンテンツ プレースホルダー 2">
            <a:extLst>
              <a:ext uri="{FF2B5EF4-FFF2-40B4-BE49-F238E27FC236}">
                <a16:creationId xmlns:a16="http://schemas.microsoft.com/office/drawing/2014/main" id="{BC5C70C1-1E71-0E42-8762-07F1FF2A9BE1}"/>
              </a:ext>
            </a:extLst>
          </p:cNvPr>
          <p:cNvSpPr txBox="1">
            <a:spLocks/>
          </p:cNvSpPr>
          <p:nvPr/>
        </p:nvSpPr>
        <p:spPr bwMode="auto">
          <a:xfrm>
            <a:off x="381000" y="3979992"/>
            <a:ext cx="8382000" cy="251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33399"/>
              </a:buClr>
              <a:buFont typeface="Wingdings" panose="05000000000000000000" pitchFamily="2" charset="2"/>
              <a:defRPr kumimoji="1" sz="24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defRPr kumimoji="1" sz="20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FFFF"/>
              </a:buClr>
              <a:buFont typeface="Wingdings" panose="05000000000000000000" pitchFamily="2" charset="2"/>
              <a:defRPr kumimoji="1" sz="1800" kern="1200">
                <a:solidFill>
                  <a:schemeClr val="tx1"/>
                </a:solidFill>
                <a:latin typeface="+mn-lt"/>
                <a:ea typeface="+mn-ea"/>
                <a:cs typeface="+mn-cs"/>
              </a:defRPr>
            </a:lvl3pPr>
            <a:lvl4pPr marL="1600200" indent="-228600" algn="l" rtl="0" eaLnBrk="1" fontAlgn="base" hangingPunct="1">
              <a:spcBef>
                <a:spcPct val="20000"/>
              </a:spcBef>
              <a:spcAft>
                <a:spcPct val="0"/>
              </a:spcAft>
              <a:defRPr kumimoji="1" sz="1600" kern="1200">
                <a:solidFill>
                  <a:schemeClr val="tx1"/>
                </a:solidFill>
                <a:latin typeface="+mn-lt"/>
                <a:ea typeface="+mn-ea"/>
                <a:cs typeface="+mn-cs"/>
              </a:defRPr>
            </a:lvl4pPr>
            <a:lvl5pPr marL="2057400" indent="-228600" algn="l" rtl="0" eaLnBrk="1" fontAlgn="base" hangingPunct="1">
              <a:spcBef>
                <a:spcPct val="20000"/>
              </a:spcBef>
              <a:spcAft>
                <a:spcPct val="0"/>
              </a:spcAft>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a:latin typeface="+mn-ea"/>
              </a:rPr>
              <a:t>　</a:t>
            </a:r>
            <a:r>
              <a:rPr lang="en-US" altLang="ja-JP" sz="2000" dirty="0">
                <a:latin typeface="+mn-ea"/>
              </a:rPr>
              <a:t> </a:t>
            </a:r>
            <a:r>
              <a:rPr lang="ja-JP" altLang="en-US" sz="2000">
                <a:latin typeface="+mn-ea"/>
              </a:rPr>
              <a:t>確信度誤差 </a:t>
            </a:r>
            <a:r>
              <a:rPr lang="en-US" altLang="ja-JP" sz="2000" b="1" dirty="0">
                <a:latin typeface="+mn-ea"/>
              </a:rPr>
              <a:t>L(</a:t>
            </a:r>
            <a:r>
              <a:rPr lang="en-US" altLang="ja-JP" sz="2000" b="1" dirty="0" err="1">
                <a:latin typeface="+mn-ea"/>
              </a:rPr>
              <a:t>conf</a:t>
            </a:r>
            <a:r>
              <a:rPr lang="en-US" altLang="ja-JP" sz="2000" b="1" dirty="0">
                <a:latin typeface="+mn-ea"/>
              </a:rPr>
              <a:t>)</a:t>
            </a:r>
            <a:br>
              <a:rPr lang="en-US" altLang="ja-JP" sz="2000" dirty="0">
                <a:latin typeface="+mn-ea"/>
              </a:rPr>
            </a:br>
            <a:r>
              <a:rPr lang="ja-JP" altLang="en-US" sz="2000">
                <a:latin typeface="+mn-ea"/>
              </a:rPr>
              <a:t>位置特定誤差 </a:t>
            </a:r>
            <a:r>
              <a:rPr lang="en-US" altLang="ja-JP" sz="2000" b="1" dirty="0">
                <a:latin typeface="+mn-ea"/>
              </a:rPr>
              <a:t>L(</a:t>
            </a:r>
            <a:r>
              <a:rPr lang="en-US" altLang="ja-JP" sz="2000" b="1" dirty="0" err="1">
                <a:latin typeface="+mn-ea"/>
              </a:rPr>
              <a:t>loc</a:t>
            </a:r>
            <a:r>
              <a:rPr lang="en-US" altLang="ja-JP" sz="2000" b="1" dirty="0">
                <a:latin typeface="+mn-ea"/>
              </a:rPr>
              <a:t>)</a:t>
            </a:r>
            <a:br>
              <a:rPr lang="en-US" altLang="ja-JP" sz="2000" dirty="0">
                <a:latin typeface="+mn-ea"/>
              </a:rPr>
            </a:br>
            <a:r>
              <a:rPr lang="ja-JP" altLang="en-US" sz="2000">
                <a:latin typeface="+mn-ea"/>
              </a:rPr>
              <a:t>マッチしたデフォルトボックスの数 </a:t>
            </a:r>
            <a:r>
              <a:rPr lang="en-US" altLang="ja-JP" sz="2000" b="1" dirty="0">
                <a:latin typeface="+mn-ea"/>
              </a:rPr>
              <a:t>N</a:t>
            </a:r>
            <a:r>
              <a:rPr lang="en-US" altLang="ja-JP" sz="2000" dirty="0">
                <a:latin typeface="+mn-ea"/>
              </a:rPr>
              <a:t> (</a:t>
            </a:r>
            <a:r>
              <a:rPr lang="en-US" altLang="ja-JP" sz="2000" dirty="0" err="1">
                <a:latin typeface="+mn-ea"/>
              </a:rPr>
              <a:t>IoU</a:t>
            </a:r>
            <a:r>
              <a:rPr lang="en-US" altLang="ja-JP" sz="2000" dirty="0">
                <a:latin typeface="+mn-ea"/>
              </a:rPr>
              <a:t>&gt;0.5)</a:t>
            </a:r>
            <a:br>
              <a:rPr lang="ja-JP" altLang="en-US" sz="2000">
                <a:latin typeface="+mn-ea"/>
              </a:rPr>
            </a:br>
            <a:r>
              <a:rPr lang="ja-JP" altLang="en-US" sz="2000">
                <a:latin typeface="+mn-ea"/>
              </a:rPr>
              <a:t>予測位置 </a:t>
            </a:r>
            <a:r>
              <a:rPr lang="en-US" altLang="ja-JP" sz="2000" b="1" dirty="0">
                <a:latin typeface="+mn-ea"/>
              </a:rPr>
              <a:t>l</a:t>
            </a:r>
            <a:br>
              <a:rPr lang="en-US" altLang="ja-JP" sz="2000" dirty="0">
                <a:latin typeface="+mn-ea"/>
              </a:rPr>
            </a:br>
            <a:r>
              <a:rPr lang="ja-JP" altLang="en-US" sz="2000">
                <a:latin typeface="+mn-ea"/>
              </a:rPr>
              <a:t>正解位置 </a:t>
            </a:r>
            <a:r>
              <a:rPr lang="en-US" altLang="ja-JP" sz="2000" b="1" dirty="0">
                <a:latin typeface="+mn-ea"/>
              </a:rPr>
              <a:t>g</a:t>
            </a:r>
            <a:br>
              <a:rPr lang="en-US" altLang="ja-JP" sz="2000" dirty="0">
                <a:latin typeface="+mn-ea"/>
              </a:rPr>
            </a:br>
            <a:r>
              <a:rPr lang="ja-JP" altLang="en-US" sz="2000">
                <a:latin typeface="+mn-ea"/>
              </a:rPr>
              <a:t>デフォルトボックスの位置 </a:t>
            </a:r>
            <a:r>
              <a:rPr lang="en-US" altLang="ja-JP" sz="2000" b="1" dirty="0">
                <a:latin typeface="+mn-ea"/>
              </a:rPr>
              <a:t>d</a:t>
            </a:r>
            <a:br>
              <a:rPr lang="en-US" altLang="ja-JP" sz="2000" dirty="0">
                <a:latin typeface="+mn-ea"/>
              </a:rPr>
            </a:br>
            <a:r>
              <a:rPr lang="ja-JP" altLang="en-US" sz="2000">
                <a:latin typeface="+mn-ea"/>
              </a:rPr>
              <a:t>クラスの確信度 </a:t>
            </a:r>
            <a:r>
              <a:rPr lang="en-US" altLang="ja-JP" sz="2000" b="1" dirty="0">
                <a:latin typeface="+mn-ea"/>
              </a:rPr>
              <a:t>c</a:t>
            </a:r>
            <a:br>
              <a:rPr lang="en-US" altLang="ja-JP" sz="2000" dirty="0">
                <a:latin typeface="+mn-ea"/>
              </a:rPr>
            </a:br>
            <a:r>
              <a:rPr lang="ja-JP" altLang="en-US" sz="2000">
                <a:latin typeface="+mn-ea"/>
              </a:rPr>
              <a:t>ハイパーパラメータ </a:t>
            </a:r>
            <a:r>
              <a:rPr lang="el-GR" altLang="ja-JP" sz="2000" b="1" dirty="0">
                <a:latin typeface="+mn-ea"/>
              </a:rPr>
              <a:t>α</a:t>
            </a:r>
            <a:r>
              <a:rPr lang="ja-JP" altLang="el-GR" sz="2000">
                <a:latin typeface="+mn-ea"/>
              </a:rPr>
              <a:t>　（</a:t>
            </a:r>
            <a:r>
              <a:rPr lang="ja-JP" altLang="en-US" sz="2000">
                <a:latin typeface="+mn-ea"/>
              </a:rPr>
              <a:t>実験では</a:t>
            </a:r>
            <a:r>
              <a:rPr lang="en-US" altLang="ja-JP" sz="2000" dirty="0">
                <a:latin typeface="+mn-ea"/>
              </a:rPr>
              <a:t>1</a:t>
            </a:r>
            <a:r>
              <a:rPr lang="ja-JP" altLang="en-US" sz="2000">
                <a:latin typeface="+mn-ea"/>
              </a:rPr>
              <a:t>と設定）</a:t>
            </a:r>
          </a:p>
        </p:txBody>
      </p:sp>
      <p:sp>
        <p:nvSpPr>
          <p:cNvPr id="11" name="タイトル 1">
            <a:extLst>
              <a:ext uri="{FF2B5EF4-FFF2-40B4-BE49-F238E27FC236}">
                <a16:creationId xmlns:a16="http://schemas.microsoft.com/office/drawing/2014/main" id="{4B384D3E-4A32-0445-B726-6454DA836BEE}"/>
              </a:ext>
            </a:extLst>
          </p:cNvPr>
          <p:cNvSpPr txBox="1">
            <a:spLocks/>
          </p:cNvSpPr>
          <p:nvPr/>
        </p:nvSpPr>
        <p:spPr bwMode="auto">
          <a:xfrm>
            <a:off x="6097545" y="2998468"/>
            <a:ext cx="51332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a:lstStyle>
          <a:p>
            <a:r>
              <a:rPr lang="en-US" altLang="ja-JP" sz="1600" dirty="0"/>
              <a:t>(1)</a:t>
            </a:r>
            <a:endParaRPr lang="ja-JP" altLang="en-US" sz="1600"/>
          </a:p>
        </p:txBody>
      </p:sp>
      <p:sp>
        <p:nvSpPr>
          <p:cNvPr id="12" name="タイトル 1">
            <a:extLst>
              <a:ext uri="{FF2B5EF4-FFF2-40B4-BE49-F238E27FC236}">
                <a16:creationId xmlns:a16="http://schemas.microsoft.com/office/drawing/2014/main" id="{443D5ED8-36DF-D540-9237-7875CC0D704F}"/>
              </a:ext>
            </a:extLst>
          </p:cNvPr>
          <p:cNvSpPr txBox="1">
            <a:spLocks/>
          </p:cNvSpPr>
          <p:nvPr/>
        </p:nvSpPr>
        <p:spPr bwMode="auto">
          <a:xfrm>
            <a:off x="647700" y="1111550"/>
            <a:ext cx="7848600" cy="197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a:lstStyle>
          <a:p>
            <a:pPr lvl="0">
              <a:spcBef>
                <a:spcPct val="30000"/>
              </a:spcBef>
              <a:defRPr/>
            </a:pPr>
            <a:r>
              <a:rPr lang="ja-JP" altLang="en-US" sz="2400"/>
              <a:t>損失関数は 物体の位置ずれである、</a:t>
            </a:r>
            <a:r>
              <a:rPr lang="en-US" altLang="ja-JP" sz="2400" dirty="0"/>
              <a:t>localization loss (</a:t>
            </a:r>
            <a:r>
              <a:rPr lang="en-US" altLang="ja-JP" sz="2400" dirty="0" err="1"/>
              <a:t>loc</a:t>
            </a:r>
            <a:r>
              <a:rPr lang="en-US" altLang="ja-JP" sz="2400" dirty="0"/>
              <a:t>) </a:t>
            </a:r>
            <a:r>
              <a:rPr lang="ja-JP" altLang="en-US" sz="2400"/>
              <a:t>と 物体のクラスである、</a:t>
            </a:r>
            <a:r>
              <a:rPr lang="en-US" altLang="ja-JP" sz="2400" dirty="0"/>
              <a:t>conﬁdence loss (</a:t>
            </a:r>
            <a:r>
              <a:rPr lang="en-US" altLang="ja-JP" sz="2400" dirty="0" err="1"/>
              <a:t>conf</a:t>
            </a:r>
            <a:r>
              <a:rPr lang="en-US" altLang="ja-JP" sz="2400" dirty="0"/>
              <a:t>)</a:t>
            </a:r>
            <a:r>
              <a:rPr lang="ja-JP" altLang="en-US" sz="2400"/>
              <a:t>を組み合わせたもの 各画像で出てきた全ての出力に対して、</a:t>
            </a:r>
            <a:r>
              <a:rPr lang="en-US" altLang="ja-JP" sz="2400" dirty="0"/>
              <a:t>(1)</a:t>
            </a:r>
            <a:r>
              <a:rPr lang="ja-JP" altLang="en-US" sz="2400"/>
              <a:t>式を計算する </a:t>
            </a:r>
          </a:p>
          <a:p>
            <a:endParaRPr lang="ja-JP" altLang="en-US" sz="2400"/>
          </a:p>
        </p:txBody>
      </p:sp>
    </p:spTree>
    <p:extLst>
      <p:ext uri="{BB962C8B-B14F-4D97-AF65-F5344CB8AC3E}">
        <p14:creationId xmlns:p14="http://schemas.microsoft.com/office/powerpoint/2010/main" val="354402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A2116-0259-3A4C-9BC7-D7D09424212E}"/>
              </a:ext>
            </a:extLst>
          </p:cNvPr>
          <p:cNvSpPr>
            <a:spLocks noGrp="1"/>
          </p:cNvSpPr>
          <p:nvPr>
            <p:ph type="title"/>
          </p:nvPr>
        </p:nvSpPr>
        <p:spPr/>
        <p:txBody>
          <a:bodyPr/>
          <a:lstStyle/>
          <a:p>
            <a:r>
              <a:rPr lang="en-US" altLang="ja-JP" dirty="0"/>
              <a:t>Introduction</a:t>
            </a:r>
            <a:endParaRPr kumimoji="1" lang="ja-JP" altLang="en-US"/>
          </a:p>
        </p:txBody>
      </p:sp>
      <p:sp>
        <p:nvSpPr>
          <p:cNvPr id="4" name="スライド番号プレースホルダー 3">
            <a:extLst>
              <a:ext uri="{FF2B5EF4-FFF2-40B4-BE49-F238E27FC236}">
                <a16:creationId xmlns:a16="http://schemas.microsoft.com/office/drawing/2014/main" id="{61658221-1E16-5F4E-ADEC-8092F6353DE5}"/>
              </a:ext>
            </a:extLst>
          </p:cNvPr>
          <p:cNvSpPr>
            <a:spLocks noGrp="1"/>
          </p:cNvSpPr>
          <p:nvPr>
            <p:ph type="sldNum" sz="quarter" idx="11"/>
          </p:nvPr>
        </p:nvSpPr>
        <p:spPr/>
        <p:txBody>
          <a:bodyPr/>
          <a:lstStyle/>
          <a:p>
            <a:fld id="{F578B6F7-5F4F-47D0-8AA9-D63097BACFA6}" type="slidenum">
              <a:rPr lang="en-US" altLang="ja-JP" smtClean="0"/>
              <a:pPr/>
              <a:t>12</a:t>
            </a:fld>
            <a:endParaRPr lang="en-US" altLang="ja-JP"/>
          </a:p>
        </p:txBody>
      </p:sp>
      <p:sp>
        <p:nvSpPr>
          <p:cNvPr id="7" name="コンテンツ プレースホルダー 6">
            <a:extLst>
              <a:ext uri="{FF2B5EF4-FFF2-40B4-BE49-F238E27FC236}">
                <a16:creationId xmlns:a16="http://schemas.microsoft.com/office/drawing/2014/main" id="{21B7FFA5-0826-6A4C-9D93-417C37842AAE}"/>
              </a:ext>
            </a:extLst>
          </p:cNvPr>
          <p:cNvSpPr>
            <a:spLocks noGrp="1"/>
          </p:cNvSpPr>
          <p:nvPr>
            <p:ph idx="1"/>
          </p:nvPr>
        </p:nvSpPr>
        <p:spPr>
          <a:xfrm>
            <a:off x="257432" y="3546766"/>
            <a:ext cx="8382000" cy="2942802"/>
          </a:xfrm>
        </p:spPr>
        <p:txBody>
          <a:bodyPr/>
          <a:lstStyle/>
          <a:p>
            <a:r>
              <a:rPr lang="ja-JP" altLang="en-US"/>
              <a:t>・学習時には、</a:t>
            </a:r>
            <a:r>
              <a:rPr lang="en-US" altLang="ja-JP" b="1" dirty="0"/>
              <a:t>(a)</a:t>
            </a:r>
            <a:r>
              <a:rPr lang="ja-JP" altLang="en-US"/>
              <a:t>の実線の青い矩形</a:t>
            </a:r>
            <a:r>
              <a:rPr lang="en-US" altLang="ja-JP" dirty="0"/>
              <a:t>(</a:t>
            </a:r>
            <a:r>
              <a:rPr lang="ja-JP" altLang="en-US"/>
              <a:t>教師データ</a:t>
            </a:r>
            <a:r>
              <a:rPr lang="en-US" altLang="ja-JP" dirty="0"/>
              <a:t>)</a:t>
            </a:r>
            <a:r>
              <a:rPr lang="ja-JP" altLang="en-US"/>
              <a:t>と、</a:t>
            </a:r>
            <a:r>
              <a:rPr lang="en-US" altLang="ja-JP" b="1" dirty="0"/>
              <a:t>(b)</a:t>
            </a:r>
            <a:r>
              <a:rPr lang="ja-JP" altLang="en-US"/>
              <a:t>の点線の青い矩形</a:t>
            </a:r>
            <a:r>
              <a:rPr lang="en-US" altLang="ja-JP" dirty="0"/>
              <a:t>(</a:t>
            </a:r>
            <a:r>
              <a:rPr lang="ja-JP" altLang="en-US"/>
              <a:t>推定値</a:t>
            </a:r>
            <a:r>
              <a:rPr lang="en-US" altLang="ja-JP" dirty="0"/>
              <a:t>)</a:t>
            </a:r>
            <a:r>
              <a:rPr lang="ja-JP" altLang="en-US"/>
              <a:t>の位置・サイズが一致するように、かつ物体クラスが猫となるようにネットワークの重みを更新する。</a:t>
            </a:r>
            <a:br>
              <a:rPr lang="ja-JP" altLang="en-US"/>
            </a:br>
            <a:r>
              <a:rPr lang="ja-JP" altLang="en-US"/>
              <a:t>同様に、</a:t>
            </a:r>
            <a:r>
              <a:rPr lang="en-US" altLang="ja-JP" b="1" dirty="0"/>
              <a:t>(a)</a:t>
            </a:r>
            <a:r>
              <a:rPr lang="ja-JP" altLang="en-US"/>
              <a:t>の実線の赤い矩形</a:t>
            </a:r>
            <a:r>
              <a:rPr lang="en-US" altLang="ja-JP" dirty="0"/>
              <a:t>(</a:t>
            </a:r>
            <a:r>
              <a:rPr lang="ja-JP" altLang="en-US"/>
              <a:t>教師データ</a:t>
            </a:r>
            <a:r>
              <a:rPr lang="en-US" altLang="ja-JP" dirty="0"/>
              <a:t>)</a:t>
            </a:r>
            <a:r>
              <a:rPr lang="ja-JP" altLang="en-US"/>
              <a:t>と、</a:t>
            </a:r>
            <a:r>
              <a:rPr lang="en-US" altLang="ja-JP" b="1" dirty="0"/>
              <a:t>(c)</a:t>
            </a:r>
            <a:r>
              <a:rPr lang="ja-JP" altLang="en-US"/>
              <a:t>の点線の赤い矩形</a:t>
            </a:r>
            <a:r>
              <a:rPr lang="en-US" altLang="ja-JP" dirty="0"/>
              <a:t>(</a:t>
            </a:r>
            <a:r>
              <a:rPr lang="ja-JP" altLang="en-US"/>
              <a:t>推定値</a:t>
            </a:r>
            <a:r>
              <a:rPr lang="en-US" altLang="ja-JP" dirty="0"/>
              <a:t>)</a:t>
            </a:r>
            <a:r>
              <a:rPr lang="ja-JP" altLang="en-US"/>
              <a:t>の位置・サイズを一致させ、犬と推定できるように学習する。</a:t>
            </a:r>
          </a:p>
        </p:txBody>
      </p:sp>
      <p:pic>
        <p:nvPicPr>
          <p:cNvPr id="9" name="図 8">
            <a:extLst>
              <a:ext uri="{FF2B5EF4-FFF2-40B4-BE49-F238E27FC236}">
                <a16:creationId xmlns:a16="http://schemas.microsoft.com/office/drawing/2014/main" id="{495C71FF-DB5A-894E-B6FB-FEFC85686FFC}"/>
              </a:ext>
            </a:extLst>
          </p:cNvPr>
          <p:cNvPicPr>
            <a:picLocks noChangeAspect="1"/>
          </p:cNvPicPr>
          <p:nvPr/>
        </p:nvPicPr>
        <p:blipFill>
          <a:blip r:embed="rId3"/>
          <a:stretch>
            <a:fillRect/>
          </a:stretch>
        </p:blipFill>
        <p:spPr>
          <a:xfrm>
            <a:off x="1011194" y="990600"/>
            <a:ext cx="6378146" cy="2444956"/>
          </a:xfrm>
          <a:prstGeom prst="rect">
            <a:avLst/>
          </a:prstGeom>
        </p:spPr>
      </p:pic>
    </p:spTree>
    <p:extLst>
      <p:ext uri="{BB962C8B-B14F-4D97-AF65-F5344CB8AC3E}">
        <p14:creationId xmlns:p14="http://schemas.microsoft.com/office/powerpoint/2010/main" val="20898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F7CF-4C5C-BD46-9723-40C06893E367}"/>
              </a:ext>
            </a:extLst>
          </p:cNvPr>
          <p:cNvSpPr>
            <a:spLocks noGrp="1"/>
          </p:cNvSpPr>
          <p:nvPr>
            <p:ph type="title"/>
          </p:nvPr>
        </p:nvSpPr>
        <p:spPr/>
        <p:txBody>
          <a:bodyPr/>
          <a:lstStyle/>
          <a:p>
            <a:r>
              <a:rPr lang="en-US" altLang="ja-JP" dirty="0"/>
              <a:t>Proposed method</a:t>
            </a:r>
            <a:endParaRPr lang="en-US" dirty="0"/>
          </a:p>
        </p:txBody>
      </p:sp>
      <p:sp>
        <p:nvSpPr>
          <p:cNvPr id="4" name="Slide Number Placeholder 3">
            <a:extLst>
              <a:ext uri="{FF2B5EF4-FFF2-40B4-BE49-F238E27FC236}">
                <a16:creationId xmlns:a16="http://schemas.microsoft.com/office/drawing/2014/main" id="{4B8DF010-91E7-6E4A-88A1-71BC991FB600}"/>
              </a:ext>
            </a:extLst>
          </p:cNvPr>
          <p:cNvSpPr>
            <a:spLocks noGrp="1"/>
          </p:cNvSpPr>
          <p:nvPr>
            <p:ph type="sldNum" sz="quarter" idx="11"/>
          </p:nvPr>
        </p:nvSpPr>
        <p:spPr/>
        <p:txBody>
          <a:bodyPr/>
          <a:lstStyle/>
          <a:p>
            <a:fld id="{F578B6F7-5F4F-47D0-8AA9-D63097BACFA6}" type="slidenum">
              <a:rPr lang="en-US" altLang="ja-JP" smtClean="0"/>
              <a:pPr/>
              <a:t>13</a:t>
            </a:fld>
            <a:endParaRPr lang="en-US" altLang="ja-JP"/>
          </a:p>
        </p:txBody>
      </p:sp>
      <p:pic>
        <p:nvPicPr>
          <p:cNvPr id="9" name="Picture 8">
            <a:extLst>
              <a:ext uri="{FF2B5EF4-FFF2-40B4-BE49-F238E27FC236}">
                <a16:creationId xmlns:a16="http://schemas.microsoft.com/office/drawing/2014/main" id="{81C73800-D0A9-1F44-9790-5B7F0C109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74" y="2206316"/>
            <a:ext cx="8412912" cy="3058411"/>
          </a:xfrm>
          <a:prstGeom prst="rect">
            <a:avLst/>
          </a:prstGeom>
        </p:spPr>
      </p:pic>
      <p:sp>
        <p:nvSpPr>
          <p:cNvPr id="10" name="TextBox 9">
            <a:extLst>
              <a:ext uri="{FF2B5EF4-FFF2-40B4-BE49-F238E27FC236}">
                <a16:creationId xmlns:a16="http://schemas.microsoft.com/office/drawing/2014/main" id="{FD1E1476-B00C-5C41-8506-30D7FD077FAF}"/>
              </a:ext>
            </a:extLst>
          </p:cNvPr>
          <p:cNvSpPr txBox="1"/>
          <p:nvPr/>
        </p:nvSpPr>
        <p:spPr>
          <a:xfrm>
            <a:off x="467832" y="1499191"/>
            <a:ext cx="987771" cy="461665"/>
          </a:xfrm>
          <a:prstGeom prst="rect">
            <a:avLst/>
          </a:prstGeom>
          <a:noFill/>
        </p:spPr>
        <p:txBody>
          <a:bodyPr wrap="none" rtlCol="0">
            <a:spAutoFit/>
          </a:bodyPr>
          <a:lstStyle/>
          <a:p>
            <a:r>
              <a:rPr lang="en-US" dirty="0"/>
              <a:t>M2det</a:t>
            </a:r>
          </a:p>
        </p:txBody>
      </p:sp>
    </p:spTree>
    <p:extLst>
      <p:ext uri="{BB962C8B-B14F-4D97-AF65-F5344CB8AC3E}">
        <p14:creationId xmlns:p14="http://schemas.microsoft.com/office/powerpoint/2010/main" val="2836058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BE5A-2402-1645-9531-2E18DA0FBC26}"/>
              </a:ext>
            </a:extLst>
          </p:cNvPr>
          <p:cNvSpPr>
            <a:spLocks noGrp="1"/>
          </p:cNvSpPr>
          <p:nvPr>
            <p:ph type="title"/>
          </p:nvPr>
        </p:nvSpPr>
        <p:spPr/>
        <p:txBody>
          <a:bodyPr/>
          <a:lstStyle/>
          <a:p>
            <a:r>
              <a:rPr lang="en-US" altLang="ja-JP" dirty="0"/>
              <a:t>Proposed method</a:t>
            </a:r>
            <a:endParaRPr lang="en-US" dirty="0"/>
          </a:p>
        </p:txBody>
      </p:sp>
      <p:sp>
        <p:nvSpPr>
          <p:cNvPr id="3" name="Content Placeholder 2">
            <a:extLst>
              <a:ext uri="{FF2B5EF4-FFF2-40B4-BE49-F238E27FC236}">
                <a16:creationId xmlns:a16="http://schemas.microsoft.com/office/drawing/2014/main" id="{DBF940EF-9EFB-EE47-BBA9-08856FEF8E79}"/>
              </a:ext>
            </a:extLst>
          </p:cNvPr>
          <p:cNvSpPr>
            <a:spLocks noGrp="1"/>
          </p:cNvSpPr>
          <p:nvPr>
            <p:ph idx="1"/>
          </p:nvPr>
        </p:nvSpPr>
        <p:spPr/>
        <p:txBody>
          <a:bodyPr/>
          <a:lstStyle/>
          <a:p>
            <a:endParaRPr lang="en-US" dirty="0"/>
          </a:p>
          <a:p>
            <a:r>
              <a:rPr lang="en-US" dirty="0"/>
              <a:t>M2Det</a:t>
            </a:r>
            <a:r>
              <a:rPr lang="ja-JP" altLang="en-US"/>
              <a:t>を提案</a:t>
            </a:r>
            <a:endParaRPr lang="en-US" altLang="ja-JP" dirty="0"/>
          </a:p>
          <a:p>
            <a:endParaRPr lang="en-US" dirty="0"/>
          </a:p>
          <a:p>
            <a:r>
              <a:rPr lang="ja-JP" altLang="en-US"/>
              <a:t>概要</a:t>
            </a:r>
            <a:endParaRPr lang="en-US" altLang="ja-JP" dirty="0"/>
          </a:p>
          <a:p>
            <a:r>
              <a:rPr lang="ja-JP" altLang="en-US"/>
              <a:t>以下の</a:t>
            </a:r>
            <a:r>
              <a:rPr lang="en-US" altLang="ja-JP" dirty="0"/>
              <a:t>2</a:t>
            </a:r>
            <a:r>
              <a:rPr lang="ja-JP" altLang="en-US"/>
              <a:t>段階で特徴マップを作成</a:t>
            </a:r>
            <a:endParaRPr lang="en-US" altLang="ja-JP" dirty="0"/>
          </a:p>
          <a:p>
            <a:r>
              <a:rPr lang="en-US" dirty="0">
                <a:solidFill>
                  <a:schemeClr val="accent6"/>
                </a:solidFill>
              </a:rPr>
              <a:t>・</a:t>
            </a:r>
            <a:r>
              <a:rPr lang="en-US" dirty="0"/>
              <a:t>Backbone network</a:t>
            </a:r>
          </a:p>
          <a:p>
            <a:r>
              <a:rPr lang="en-US" dirty="0">
                <a:solidFill>
                  <a:schemeClr val="accent6"/>
                </a:solidFill>
              </a:rPr>
              <a:t>・</a:t>
            </a:r>
            <a:r>
              <a:rPr lang="en-US" dirty="0"/>
              <a:t>Multi-Level Feature Pyramid Network (MLFPN)</a:t>
            </a:r>
          </a:p>
          <a:p>
            <a:r>
              <a:rPr lang="en-US" dirty="0"/>
              <a:t>	・Feature Fusion Module (FFMv1, FFMv2, FFMv3)</a:t>
            </a:r>
          </a:p>
          <a:p>
            <a:r>
              <a:rPr lang="en-US" dirty="0"/>
              <a:t>     ・Thinned U-shape Module (TUM)</a:t>
            </a:r>
          </a:p>
          <a:p>
            <a:r>
              <a:rPr lang="ja-JP" altLang="en-US"/>
              <a:t>　</a:t>
            </a:r>
            <a:r>
              <a:rPr lang="en-US" dirty="0"/>
              <a:t>・Scale-wise Feature Aggregation Module (SFAM)</a:t>
            </a:r>
          </a:p>
          <a:p>
            <a:endParaRPr lang="en-US" dirty="0"/>
          </a:p>
          <a:p>
            <a:r>
              <a:rPr lang="en-US" altLang="ja-JP" i="1" dirty="0"/>
              <a:t>		</a:t>
            </a:r>
            <a:r>
              <a:rPr lang="ja-JP" altLang="en-US" i="1"/>
              <a:t>マルチスケール、 マルチレベルな特徴マップを生成</a:t>
            </a:r>
            <a:endParaRPr lang="en-US" dirty="0"/>
          </a:p>
        </p:txBody>
      </p:sp>
      <p:sp>
        <p:nvSpPr>
          <p:cNvPr id="4" name="Slide Number Placeholder 3">
            <a:extLst>
              <a:ext uri="{FF2B5EF4-FFF2-40B4-BE49-F238E27FC236}">
                <a16:creationId xmlns:a16="http://schemas.microsoft.com/office/drawing/2014/main" id="{07BE06B5-531C-D845-8637-5D7BC94F8D36}"/>
              </a:ext>
            </a:extLst>
          </p:cNvPr>
          <p:cNvSpPr>
            <a:spLocks noGrp="1"/>
          </p:cNvSpPr>
          <p:nvPr>
            <p:ph type="sldNum" sz="quarter" idx="11"/>
          </p:nvPr>
        </p:nvSpPr>
        <p:spPr/>
        <p:txBody>
          <a:bodyPr/>
          <a:lstStyle/>
          <a:p>
            <a:fld id="{F578B6F7-5F4F-47D0-8AA9-D63097BACFA6}" type="slidenum">
              <a:rPr lang="en-US" altLang="ja-JP" smtClean="0"/>
              <a:pPr/>
              <a:t>14</a:t>
            </a:fld>
            <a:endParaRPr lang="en-US" altLang="ja-JP"/>
          </a:p>
        </p:txBody>
      </p:sp>
      <p:sp>
        <p:nvSpPr>
          <p:cNvPr id="5" name="右矢印 4">
            <a:extLst>
              <a:ext uri="{FF2B5EF4-FFF2-40B4-BE49-F238E27FC236}">
                <a16:creationId xmlns:a16="http://schemas.microsoft.com/office/drawing/2014/main" id="{16627000-18A2-F646-910C-A25FB7127408}"/>
              </a:ext>
            </a:extLst>
          </p:cNvPr>
          <p:cNvSpPr/>
          <p:nvPr/>
        </p:nvSpPr>
        <p:spPr>
          <a:xfrm>
            <a:off x="652162" y="5991171"/>
            <a:ext cx="504497" cy="22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235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112EE-755D-094F-9C5C-ED19474240C7}"/>
              </a:ext>
            </a:extLst>
          </p:cNvPr>
          <p:cNvSpPr>
            <a:spLocks noGrp="1"/>
          </p:cNvSpPr>
          <p:nvPr>
            <p:ph type="sldNum" sz="quarter" idx="11"/>
          </p:nvPr>
        </p:nvSpPr>
        <p:spPr/>
        <p:txBody>
          <a:bodyPr/>
          <a:lstStyle/>
          <a:p>
            <a:fld id="{F578B6F7-5F4F-47D0-8AA9-D63097BACFA6}" type="slidenum">
              <a:rPr lang="en-US" altLang="ja-JP" smtClean="0"/>
              <a:pPr/>
              <a:t>15</a:t>
            </a:fld>
            <a:endParaRPr lang="en-US" altLang="ja-JP"/>
          </a:p>
        </p:txBody>
      </p:sp>
      <p:sp>
        <p:nvSpPr>
          <p:cNvPr id="5" name="Title 1">
            <a:extLst>
              <a:ext uri="{FF2B5EF4-FFF2-40B4-BE49-F238E27FC236}">
                <a16:creationId xmlns:a16="http://schemas.microsoft.com/office/drawing/2014/main" id="{603AA029-AF07-0F4F-8E76-A0D6BC3152FE}"/>
              </a:ext>
            </a:extLst>
          </p:cNvPr>
          <p:cNvSpPr txBox="1">
            <a:spLocks/>
          </p:cNvSpPr>
          <p:nvPr/>
        </p:nvSpPr>
        <p:spPr bwMode="auto">
          <a:xfrm>
            <a:off x="278201" y="5334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a:lstStyle>
          <a:p>
            <a:r>
              <a:rPr lang="en-US" altLang="ja-JP" dirty="0"/>
              <a:t>Proposed method</a:t>
            </a:r>
            <a:endParaRPr lang="en-US" dirty="0"/>
          </a:p>
        </p:txBody>
      </p:sp>
      <p:sp>
        <p:nvSpPr>
          <p:cNvPr id="6" name="Content Placeholder 2">
            <a:extLst>
              <a:ext uri="{FF2B5EF4-FFF2-40B4-BE49-F238E27FC236}">
                <a16:creationId xmlns:a16="http://schemas.microsoft.com/office/drawing/2014/main" id="{0DBCEE7A-FD3A-7140-A2EA-1609E98C5D70}"/>
              </a:ext>
            </a:extLst>
          </p:cNvPr>
          <p:cNvSpPr txBox="1">
            <a:spLocks/>
          </p:cNvSpPr>
          <p:nvPr/>
        </p:nvSpPr>
        <p:spPr bwMode="auto">
          <a:xfrm>
            <a:off x="298038" y="1044358"/>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33399"/>
              </a:buClr>
              <a:buFont typeface="Wingdings" panose="05000000000000000000" pitchFamily="2" charset="2"/>
              <a:defRPr kumimoji="1" sz="24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defRPr kumimoji="1" sz="20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FFFF"/>
              </a:buClr>
              <a:buFont typeface="Wingdings" panose="05000000000000000000" pitchFamily="2" charset="2"/>
              <a:defRPr kumimoji="1" sz="1800" kern="1200">
                <a:solidFill>
                  <a:schemeClr val="tx1"/>
                </a:solidFill>
                <a:latin typeface="+mn-lt"/>
                <a:ea typeface="+mn-ea"/>
                <a:cs typeface="+mn-cs"/>
              </a:defRPr>
            </a:lvl3pPr>
            <a:lvl4pPr marL="1600200" indent="-228600" algn="l" rtl="0" eaLnBrk="1" fontAlgn="base" hangingPunct="1">
              <a:spcBef>
                <a:spcPct val="20000"/>
              </a:spcBef>
              <a:spcAft>
                <a:spcPct val="0"/>
              </a:spcAft>
              <a:defRPr kumimoji="1" sz="1600" kern="1200">
                <a:solidFill>
                  <a:schemeClr val="tx1"/>
                </a:solidFill>
                <a:latin typeface="+mn-lt"/>
                <a:ea typeface="+mn-ea"/>
                <a:cs typeface="+mn-cs"/>
              </a:defRPr>
            </a:lvl4pPr>
            <a:lvl5pPr marL="2057400" indent="-228600" algn="l" rtl="0" eaLnBrk="1" fontAlgn="base" hangingPunct="1">
              <a:spcBef>
                <a:spcPct val="20000"/>
              </a:spcBef>
              <a:spcAft>
                <a:spcPct val="0"/>
              </a:spcAft>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dirty="0"/>
          </a:p>
          <a:p>
            <a:r>
              <a:rPr lang="en-US" dirty="0"/>
              <a:t>M2Det</a:t>
            </a:r>
            <a:r>
              <a:rPr lang="ja-JP" altLang="en-US"/>
              <a:t>を提案</a:t>
            </a:r>
            <a:endParaRPr lang="en-US" altLang="ja-JP" dirty="0"/>
          </a:p>
          <a:p>
            <a:endParaRPr lang="en-US" dirty="0"/>
          </a:p>
          <a:p>
            <a:r>
              <a:rPr lang="ja-JP" altLang="en-US"/>
              <a:t>概要</a:t>
            </a:r>
            <a:endParaRPr lang="en-US" altLang="ja-JP" dirty="0"/>
          </a:p>
          <a:p>
            <a:r>
              <a:rPr lang="ja-JP" altLang="en-US"/>
              <a:t>以下の</a:t>
            </a:r>
            <a:r>
              <a:rPr lang="en-US" altLang="ja-JP" dirty="0"/>
              <a:t>2</a:t>
            </a:r>
            <a:r>
              <a:rPr lang="ja-JP" altLang="en-US"/>
              <a:t>段階で特徴マップを作成</a:t>
            </a:r>
            <a:endParaRPr lang="en-US" altLang="ja-JP" dirty="0"/>
          </a:p>
          <a:p>
            <a:r>
              <a:rPr lang="en-US" dirty="0">
                <a:solidFill>
                  <a:schemeClr val="accent6"/>
                </a:solidFill>
              </a:rPr>
              <a:t>・</a:t>
            </a:r>
            <a:r>
              <a:rPr lang="en-US" dirty="0">
                <a:solidFill>
                  <a:srgbClr val="0066F7"/>
                </a:solidFill>
              </a:rPr>
              <a:t>Backbone network</a:t>
            </a:r>
          </a:p>
          <a:p>
            <a:r>
              <a:rPr lang="en-US" dirty="0">
                <a:solidFill>
                  <a:schemeClr val="accent6"/>
                </a:solidFill>
              </a:rPr>
              <a:t>・</a:t>
            </a:r>
            <a:r>
              <a:rPr lang="en-US" dirty="0"/>
              <a:t>Multi-Level Feature Pyramid Network (MLFPN)</a:t>
            </a:r>
          </a:p>
          <a:p>
            <a:r>
              <a:rPr lang="en-US" dirty="0"/>
              <a:t>	・</a:t>
            </a:r>
            <a:r>
              <a:rPr lang="en-US" dirty="0">
                <a:solidFill>
                  <a:srgbClr val="0066F7"/>
                </a:solidFill>
              </a:rPr>
              <a:t>Feature Fusion Module (FFMv1</a:t>
            </a:r>
            <a:r>
              <a:rPr lang="en-US" dirty="0"/>
              <a:t> , FFMv2, FFMv3)</a:t>
            </a:r>
          </a:p>
          <a:p>
            <a:r>
              <a:rPr lang="en-US" dirty="0"/>
              <a:t>     ・Thinned U-shape Module (TUM)</a:t>
            </a:r>
          </a:p>
          <a:p>
            <a:r>
              <a:rPr lang="ja-JP" altLang="en-US"/>
              <a:t>　</a:t>
            </a:r>
            <a:r>
              <a:rPr lang="en-US" dirty="0"/>
              <a:t>・Scale-wise Feature Aggregation Module (SFAM)</a:t>
            </a:r>
          </a:p>
          <a:p>
            <a:endParaRPr lang="en-US" dirty="0"/>
          </a:p>
          <a:p>
            <a:r>
              <a:rPr lang="en-US" altLang="ja-JP" i="1" dirty="0"/>
              <a:t>		</a:t>
            </a:r>
            <a:r>
              <a:rPr lang="ja-JP" altLang="en-US" i="1"/>
              <a:t>マルチスケール、 マルチレベルな特徴マップを生成</a:t>
            </a:r>
            <a:endParaRPr lang="en-US" dirty="0"/>
          </a:p>
        </p:txBody>
      </p:sp>
      <p:sp>
        <p:nvSpPr>
          <p:cNvPr id="7" name="Slide Number Placeholder 3">
            <a:extLst>
              <a:ext uri="{FF2B5EF4-FFF2-40B4-BE49-F238E27FC236}">
                <a16:creationId xmlns:a16="http://schemas.microsoft.com/office/drawing/2014/main" id="{4765A38C-F3F5-4046-B606-736D6230406F}"/>
              </a:ext>
            </a:extLst>
          </p:cNvPr>
          <p:cNvSpPr txBox="1">
            <a:spLocks/>
          </p:cNvSpPr>
          <p:nvPr/>
        </p:nvSpPr>
        <p:spPr bwMode="auto">
          <a:xfrm>
            <a:off x="7226474" y="63783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2400" kern="1200">
                <a:solidFill>
                  <a:schemeClr val="tx1"/>
                </a:solidFill>
                <a:latin typeface="+mn-lt"/>
                <a:ea typeface="+mn-ea"/>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a:lstStyle>
          <a:p>
            <a:fld id="{F578B6F7-5F4F-47D0-8AA9-D63097BACFA6}" type="slidenum">
              <a:rPr lang="en-US" altLang="ja-JP" smtClean="0"/>
              <a:pPr/>
              <a:t>15</a:t>
            </a:fld>
            <a:endParaRPr lang="en-US" altLang="ja-JP"/>
          </a:p>
        </p:txBody>
      </p:sp>
      <p:sp>
        <p:nvSpPr>
          <p:cNvPr id="8" name="右矢印 4">
            <a:extLst>
              <a:ext uri="{FF2B5EF4-FFF2-40B4-BE49-F238E27FC236}">
                <a16:creationId xmlns:a16="http://schemas.microsoft.com/office/drawing/2014/main" id="{59EA566B-3867-8541-8383-357AB7F25EBB}"/>
              </a:ext>
            </a:extLst>
          </p:cNvPr>
          <p:cNvSpPr/>
          <p:nvPr/>
        </p:nvSpPr>
        <p:spPr>
          <a:xfrm>
            <a:off x="652162" y="5978813"/>
            <a:ext cx="504497" cy="22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915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532C-60B1-164E-8333-7CE27DD78AB2}"/>
              </a:ext>
            </a:extLst>
          </p:cNvPr>
          <p:cNvSpPr>
            <a:spLocks noGrp="1"/>
          </p:cNvSpPr>
          <p:nvPr>
            <p:ph type="title"/>
          </p:nvPr>
        </p:nvSpPr>
        <p:spPr>
          <a:xfrm>
            <a:off x="381000" y="643180"/>
            <a:ext cx="7848600" cy="533400"/>
          </a:xfrm>
        </p:spPr>
        <p:txBody>
          <a:bodyPr/>
          <a:lstStyle/>
          <a:p>
            <a:r>
              <a:rPr lang="en-US" dirty="0"/>
              <a:t>M2Det </a:t>
            </a:r>
            <a:r>
              <a:rPr lang="en-US" altLang="ja-JP" dirty="0"/>
              <a:t>architecture</a:t>
            </a:r>
            <a:endParaRPr lang="en-US" dirty="0"/>
          </a:p>
        </p:txBody>
      </p:sp>
      <p:sp>
        <p:nvSpPr>
          <p:cNvPr id="4" name="Slide Number Placeholder 3">
            <a:extLst>
              <a:ext uri="{FF2B5EF4-FFF2-40B4-BE49-F238E27FC236}">
                <a16:creationId xmlns:a16="http://schemas.microsoft.com/office/drawing/2014/main" id="{55872EF5-CCFA-804A-9E3C-DFE7F8F21D16}"/>
              </a:ext>
            </a:extLst>
          </p:cNvPr>
          <p:cNvSpPr>
            <a:spLocks noGrp="1"/>
          </p:cNvSpPr>
          <p:nvPr>
            <p:ph type="sldNum" sz="quarter" idx="11"/>
          </p:nvPr>
        </p:nvSpPr>
        <p:spPr/>
        <p:txBody>
          <a:bodyPr/>
          <a:lstStyle/>
          <a:p>
            <a:fld id="{F578B6F7-5F4F-47D0-8AA9-D63097BACFA6}" type="slidenum">
              <a:rPr lang="en-US" altLang="ja-JP" smtClean="0"/>
              <a:pPr/>
              <a:t>16</a:t>
            </a:fld>
            <a:endParaRPr lang="en-US" altLang="ja-JP"/>
          </a:p>
        </p:txBody>
      </p:sp>
      <p:sp>
        <p:nvSpPr>
          <p:cNvPr id="26" name="Rectangle 25">
            <a:extLst>
              <a:ext uri="{FF2B5EF4-FFF2-40B4-BE49-F238E27FC236}">
                <a16:creationId xmlns:a16="http://schemas.microsoft.com/office/drawing/2014/main" id="{8B1D9158-0702-AB47-9661-601FB353331D}"/>
              </a:ext>
            </a:extLst>
          </p:cNvPr>
          <p:cNvSpPr/>
          <p:nvPr/>
        </p:nvSpPr>
        <p:spPr>
          <a:xfrm>
            <a:off x="976393" y="1704814"/>
            <a:ext cx="1844299" cy="1270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B2113F5-68B6-5B4E-B23C-C7B617F1989E}"/>
              </a:ext>
            </a:extLst>
          </p:cNvPr>
          <p:cNvSpPr txBox="1"/>
          <p:nvPr/>
        </p:nvSpPr>
        <p:spPr>
          <a:xfrm>
            <a:off x="2250891" y="3779393"/>
            <a:ext cx="4262705" cy="461665"/>
          </a:xfrm>
          <a:prstGeom prst="rect">
            <a:avLst/>
          </a:prstGeom>
          <a:noFill/>
        </p:spPr>
        <p:txBody>
          <a:bodyPr wrap="none" rtlCol="0">
            <a:spAutoFit/>
          </a:bodyPr>
          <a:lstStyle/>
          <a:p>
            <a:r>
              <a:rPr lang="en-US" dirty="0"/>
              <a:t>FFMv1(Feature Fusion Module )</a:t>
            </a:r>
          </a:p>
        </p:txBody>
      </p:sp>
      <p:sp>
        <p:nvSpPr>
          <p:cNvPr id="47" name="TextBox 46">
            <a:extLst>
              <a:ext uri="{FF2B5EF4-FFF2-40B4-BE49-F238E27FC236}">
                <a16:creationId xmlns:a16="http://schemas.microsoft.com/office/drawing/2014/main" id="{C38E250B-837F-4540-BC86-F0257643B1AD}"/>
              </a:ext>
            </a:extLst>
          </p:cNvPr>
          <p:cNvSpPr txBox="1"/>
          <p:nvPr/>
        </p:nvSpPr>
        <p:spPr>
          <a:xfrm>
            <a:off x="5668608" y="5547361"/>
            <a:ext cx="1557866" cy="830997"/>
          </a:xfrm>
          <a:prstGeom prst="rect">
            <a:avLst/>
          </a:prstGeom>
          <a:noFill/>
        </p:spPr>
        <p:txBody>
          <a:bodyPr wrap="square" rtlCol="0">
            <a:spAutoFit/>
          </a:bodyPr>
          <a:lstStyle/>
          <a:p>
            <a:pPr algn="ctr"/>
            <a:r>
              <a:rPr lang="en-US" dirty="0"/>
              <a:t>Base</a:t>
            </a:r>
          </a:p>
          <a:p>
            <a:pPr algn="ctr"/>
            <a:r>
              <a:rPr lang="en-US" dirty="0"/>
              <a:t>Feature</a:t>
            </a:r>
          </a:p>
        </p:txBody>
      </p:sp>
      <p:pic>
        <p:nvPicPr>
          <p:cNvPr id="5" name="Picture 4">
            <a:extLst>
              <a:ext uri="{FF2B5EF4-FFF2-40B4-BE49-F238E27FC236}">
                <a16:creationId xmlns:a16="http://schemas.microsoft.com/office/drawing/2014/main" id="{F83A56B4-F9FA-004F-B100-91FD3205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00" y="4241058"/>
            <a:ext cx="5142208" cy="1960698"/>
          </a:xfrm>
          <a:prstGeom prst="rect">
            <a:avLst/>
          </a:prstGeom>
        </p:spPr>
      </p:pic>
      <p:pic>
        <p:nvPicPr>
          <p:cNvPr id="9" name="Picture 8">
            <a:extLst>
              <a:ext uri="{FF2B5EF4-FFF2-40B4-BE49-F238E27FC236}">
                <a16:creationId xmlns:a16="http://schemas.microsoft.com/office/drawing/2014/main" id="{E5A1BFBB-C96D-634E-A7C5-5D94B64F6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875" y="4496211"/>
            <a:ext cx="3800056" cy="696677"/>
          </a:xfrm>
          <a:prstGeom prst="rect">
            <a:avLst/>
          </a:prstGeom>
        </p:spPr>
      </p:pic>
      <p:sp>
        <p:nvSpPr>
          <p:cNvPr id="10" name="Rectangle 9">
            <a:extLst>
              <a:ext uri="{FF2B5EF4-FFF2-40B4-BE49-F238E27FC236}">
                <a16:creationId xmlns:a16="http://schemas.microsoft.com/office/drawing/2014/main" id="{51B1EDF1-AA70-2948-8354-541CAD7541C2}"/>
              </a:ext>
            </a:extLst>
          </p:cNvPr>
          <p:cNvSpPr/>
          <p:nvPr/>
        </p:nvSpPr>
        <p:spPr>
          <a:xfrm>
            <a:off x="6422065" y="4456978"/>
            <a:ext cx="2243470" cy="317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92CA25F-7CC8-5441-89AF-17BC1C5CF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393" y="1272626"/>
            <a:ext cx="6646900" cy="2416399"/>
          </a:xfrm>
          <a:prstGeom prst="rect">
            <a:avLst/>
          </a:prstGeom>
        </p:spPr>
      </p:pic>
    </p:spTree>
    <p:extLst>
      <p:ext uri="{BB962C8B-B14F-4D97-AF65-F5344CB8AC3E}">
        <p14:creationId xmlns:p14="http://schemas.microsoft.com/office/powerpoint/2010/main" val="501192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9FEA0E-412B-7240-8A1B-4E5250EC0193}"/>
              </a:ext>
            </a:extLst>
          </p:cNvPr>
          <p:cNvSpPr>
            <a:spLocks noGrp="1"/>
          </p:cNvSpPr>
          <p:nvPr>
            <p:ph type="sldNum" sz="quarter" idx="11"/>
          </p:nvPr>
        </p:nvSpPr>
        <p:spPr/>
        <p:txBody>
          <a:bodyPr/>
          <a:lstStyle/>
          <a:p>
            <a:fld id="{F578B6F7-5F4F-47D0-8AA9-D63097BACFA6}" type="slidenum">
              <a:rPr lang="en-US" altLang="ja-JP" smtClean="0"/>
              <a:pPr/>
              <a:t>17</a:t>
            </a:fld>
            <a:endParaRPr lang="en-US" altLang="ja-JP"/>
          </a:p>
        </p:txBody>
      </p:sp>
      <p:sp>
        <p:nvSpPr>
          <p:cNvPr id="6" name="Title 1">
            <a:extLst>
              <a:ext uri="{FF2B5EF4-FFF2-40B4-BE49-F238E27FC236}">
                <a16:creationId xmlns:a16="http://schemas.microsoft.com/office/drawing/2014/main" id="{4F6E935D-8215-654B-80A4-64F3DD6EC432}"/>
              </a:ext>
            </a:extLst>
          </p:cNvPr>
          <p:cNvSpPr>
            <a:spLocks noGrp="1"/>
          </p:cNvSpPr>
          <p:nvPr>
            <p:ph type="title"/>
          </p:nvPr>
        </p:nvSpPr>
        <p:spPr>
          <a:xfrm>
            <a:off x="381000" y="457200"/>
            <a:ext cx="7848600" cy="533400"/>
          </a:xfrm>
        </p:spPr>
        <p:txBody>
          <a:bodyPr/>
          <a:lstStyle/>
          <a:p>
            <a:r>
              <a:rPr lang="en-US" altLang="ja-JP" dirty="0"/>
              <a:t>Proposed method</a:t>
            </a:r>
            <a:endParaRPr lang="en-US" dirty="0"/>
          </a:p>
        </p:txBody>
      </p:sp>
      <p:sp>
        <p:nvSpPr>
          <p:cNvPr id="7" name="Content Placeholder 2">
            <a:extLst>
              <a:ext uri="{FF2B5EF4-FFF2-40B4-BE49-F238E27FC236}">
                <a16:creationId xmlns:a16="http://schemas.microsoft.com/office/drawing/2014/main" id="{334447B1-E7B1-864B-89F7-65785EDA0E95}"/>
              </a:ext>
            </a:extLst>
          </p:cNvPr>
          <p:cNvSpPr>
            <a:spLocks noGrp="1"/>
          </p:cNvSpPr>
          <p:nvPr>
            <p:ph idx="1"/>
          </p:nvPr>
        </p:nvSpPr>
        <p:spPr>
          <a:xfrm>
            <a:off x="381000" y="1066800"/>
            <a:ext cx="8382000" cy="5334000"/>
          </a:xfrm>
        </p:spPr>
        <p:txBody>
          <a:bodyPr/>
          <a:lstStyle/>
          <a:p>
            <a:endParaRPr lang="en-US" dirty="0"/>
          </a:p>
          <a:p>
            <a:r>
              <a:rPr lang="en-US" dirty="0"/>
              <a:t>M2Det</a:t>
            </a:r>
            <a:r>
              <a:rPr lang="ja-JP" altLang="en-US"/>
              <a:t>を提案</a:t>
            </a:r>
            <a:endParaRPr lang="en-US" altLang="ja-JP" dirty="0"/>
          </a:p>
          <a:p>
            <a:endParaRPr lang="en-US" dirty="0"/>
          </a:p>
          <a:p>
            <a:r>
              <a:rPr lang="ja-JP" altLang="en-US"/>
              <a:t>概要</a:t>
            </a:r>
            <a:endParaRPr lang="en-US" altLang="ja-JP" dirty="0"/>
          </a:p>
          <a:p>
            <a:r>
              <a:rPr lang="ja-JP" altLang="en-US"/>
              <a:t>以下の</a:t>
            </a:r>
            <a:r>
              <a:rPr lang="en-US" altLang="ja-JP" dirty="0"/>
              <a:t>2</a:t>
            </a:r>
            <a:r>
              <a:rPr lang="ja-JP" altLang="en-US"/>
              <a:t>段階で特徴マップを作成</a:t>
            </a:r>
            <a:endParaRPr lang="en-US" altLang="ja-JP" dirty="0"/>
          </a:p>
          <a:p>
            <a:r>
              <a:rPr lang="en-US" dirty="0">
                <a:solidFill>
                  <a:schemeClr val="accent6"/>
                </a:solidFill>
              </a:rPr>
              <a:t>・</a:t>
            </a:r>
            <a:r>
              <a:rPr lang="en-US" dirty="0"/>
              <a:t>Backbone network</a:t>
            </a:r>
          </a:p>
          <a:p>
            <a:r>
              <a:rPr lang="en-US" dirty="0">
                <a:solidFill>
                  <a:schemeClr val="accent6"/>
                </a:solidFill>
              </a:rPr>
              <a:t>・</a:t>
            </a:r>
            <a:r>
              <a:rPr lang="en-US" dirty="0"/>
              <a:t>Multi-Level Feature Pyramid Network (MLFPN)</a:t>
            </a:r>
          </a:p>
          <a:p>
            <a:r>
              <a:rPr lang="en-US" dirty="0"/>
              <a:t>	・Feature Fusion Module (FFMv1 , FFMv2, FFMv3)</a:t>
            </a:r>
          </a:p>
          <a:p>
            <a:r>
              <a:rPr lang="en-US" dirty="0"/>
              <a:t>     ・</a:t>
            </a:r>
            <a:r>
              <a:rPr lang="en-US" dirty="0">
                <a:solidFill>
                  <a:srgbClr val="0066F7"/>
                </a:solidFill>
              </a:rPr>
              <a:t>Thinned U-shape Module (TUM)</a:t>
            </a:r>
          </a:p>
          <a:p>
            <a:r>
              <a:rPr lang="ja-JP" altLang="en-US"/>
              <a:t>　</a:t>
            </a:r>
            <a:r>
              <a:rPr lang="en-US" dirty="0"/>
              <a:t>・Scale-wise Feature Aggregation Module (SFAM)</a:t>
            </a:r>
          </a:p>
          <a:p>
            <a:endParaRPr lang="en-US" dirty="0"/>
          </a:p>
          <a:p>
            <a:r>
              <a:rPr lang="en-US" altLang="ja-JP" i="1" dirty="0"/>
              <a:t>		</a:t>
            </a:r>
            <a:r>
              <a:rPr lang="ja-JP" altLang="en-US" i="1"/>
              <a:t>マルチスケール、 マルチレベルな特徴マップを生成</a:t>
            </a:r>
            <a:endParaRPr lang="en-US" dirty="0"/>
          </a:p>
        </p:txBody>
      </p:sp>
      <p:sp>
        <p:nvSpPr>
          <p:cNvPr id="8" name="Slide Number Placeholder 3">
            <a:extLst>
              <a:ext uri="{FF2B5EF4-FFF2-40B4-BE49-F238E27FC236}">
                <a16:creationId xmlns:a16="http://schemas.microsoft.com/office/drawing/2014/main" id="{31CFFF0A-35EF-6243-9C5A-088424A327F5}"/>
              </a:ext>
            </a:extLst>
          </p:cNvPr>
          <p:cNvSpPr txBox="1">
            <a:spLocks/>
          </p:cNvSpPr>
          <p:nvPr/>
        </p:nvSpPr>
        <p:spPr bwMode="auto">
          <a:xfrm>
            <a:off x="7226474" y="63783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2400" kern="1200">
                <a:solidFill>
                  <a:schemeClr val="tx1"/>
                </a:solidFill>
                <a:latin typeface="+mn-lt"/>
                <a:ea typeface="+mn-ea"/>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a:lstStyle>
          <a:p>
            <a:fld id="{F578B6F7-5F4F-47D0-8AA9-D63097BACFA6}" type="slidenum">
              <a:rPr lang="en-US" altLang="ja-JP" smtClean="0"/>
              <a:pPr/>
              <a:t>17</a:t>
            </a:fld>
            <a:endParaRPr lang="en-US" altLang="ja-JP"/>
          </a:p>
        </p:txBody>
      </p:sp>
      <p:sp>
        <p:nvSpPr>
          <p:cNvPr id="9" name="右矢印 4">
            <a:extLst>
              <a:ext uri="{FF2B5EF4-FFF2-40B4-BE49-F238E27FC236}">
                <a16:creationId xmlns:a16="http://schemas.microsoft.com/office/drawing/2014/main" id="{E91D1CBD-018D-3043-90F1-85CEC980C777}"/>
              </a:ext>
            </a:extLst>
          </p:cNvPr>
          <p:cNvSpPr/>
          <p:nvPr/>
        </p:nvSpPr>
        <p:spPr>
          <a:xfrm>
            <a:off x="652162" y="5991171"/>
            <a:ext cx="504497" cy="22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9776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0DE92-8A88-B94B-A04D-62ABEEAC35BC}"/>
              </a:ext>
            </a:extLst>
          </p:cNvPr>
          <p:cNvSpPr>
            <a:spLocks noGrp="1"/>
          </p:cNvSpPr>
          <p:nvPr>
            <p:ph type="sldNum" sz="quarter" idx="11"/>
          </p:nvPr>
        </p:nvSpPr>
        <p:spPr/>
        <p:txBody>
          <a:bodyPr/>
          <a:lstStyle/>
          <a:p>
            <a:fld id="{F578B6F7-5F4F-47D0-8AA9-D63097BACFA6}" type="slidenum">
              <a:rPr lang="en-US" altLang="ja-JP" smtClean="0"/>
              <a:pPr/>
              <a:t>18</a:t>
            </a:fld>
            <a:endParaRPr lang="en-US" altLang="ja-JP"/>
          </a:p>
        </p:txBody>
      </p:sp>
      <p:sp>
        <p:nvSpPr>
          <p:cNvPr id="5" name="Title 1">
            <a:extLst>
              <a:ext uri="{FF2B5EF4-FFF2-40B4-BE49-F238E27FC236}">
                <a16:creationId xmlns:a16="http://schemas.microsoft.com/office/drawing/2014/main" id="{91B5E5BE-E9DC-314A-9F76-3CFE73FB3C69}"/>
              </a:ext>
            </a:extLst>
          </p:cNvPr>
          <p:cNvSpPr txBox="1">
            <a:spLocks/>
          </p:cNvSpPr>
          <p:nvPr/>
        </p:nvSpPr>
        <p:spPr bwMode="auto">
          <a:xfrm>
            <a:off x="381000" y="717158"/>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a:lstStyle>
          <a:p>
            <a:r>
              <a:rPr lang="en-US" dirty="0"/>
              <a:t>M2Det </a:t>
            </a:r>
            <a:r>
              <a:rPr lang="en-US" altLang="ja-JP" dirty="0"/>
              <a:t>architecture</a:t>
            </a:r>
          </a:p>
        </p:txBody>
      </p:sp>
      <p:pic>
        <p:nvPicPr>
          <p:cNvPr id="9" name="Picture 8">
            <a:extLst>
              <a:ext uri="{FF2B5EF4-FFF2-40B4-BE49-F238E27FC236}">
                <a16:creationId xmlns:a16="http://schemas.microsoft.com/office/drawing/2014/main" id="{A6DA51C9-FED6-AE48-906E-0C774177D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35" y="3130658"/>
            <a:ext cx="8207865" cy="3529377"/>
          </a:xfrm>
          <a:prstGeom prst="rect">
            <a:avLst/>
          </a:prstGeom>
        </p:spPr>
      </p:pic>
      <p:sp>
        <p:nvSpPr>
          <p:cNvPr id="10" name="Rectangle 9">
            <a:extLst>
              <a:ext uri="{FF2B5EF4-FFF2-40B4-BE49-F238E27FC236}">
                <a16:creationId xmlns:a16="http://schemas.microsoft.com/office/drawing/2014/main" id="{1DEA2320-1E5F-FA4F-B976-98877438E8B5}"/>
              </a:ext>
            </a:extLst>
          </p:cNvPr>
          <p:cNvSpPr/>
          <p:nvPr/>
        </p:nvSpPr>
        <p:spPr>
          <a:xfrm>
            <a:off x="3383150" y="1250559"/>
            <a:ext cx="1669297" cy="1635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C03E1E0-0483-644B-861A-4181FC34CF98}"/>
              </a:ext>
            </a:extLst>
          </p:cNvPr>
          <p:cNvSpPr/>
          <p:nvPr/>
        </p:nvSpPr>
        <p:spPr>
          <a:xfrm>
            <a:off x="5326743" y="1250558"/>
            <a:ext cx="827314" cy="64968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C3310A-F71C-D249-A353-E10F3016E3D8}"/>
              </a:ext>
            </a:extLst>
          </p:cNvPr>
          <p:cNvSpPr/>
          <p:nvPr/>
        </p:nvSpPr>
        <p:spPr>
          <a:xfrm>
            <a:off x="7615239" y="4843464"/>
            <a:ext cx="1147761" cy="1816572"/>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5138BA2-9E47-B746-995E-13F9266F3F0D}"/>
              </a:ext>
            </a:extLst>
          </p:cNvPr>
          <p:cNvSpPr txBox="1"/>
          <p:nvPr/>
        </p:nvSpPr>
        <p:spPr>
          <a:xfrm>
            <a:off x="754" y="3881837"/>
            <a:ext cx="647933" cy="461665"/>
          </a:xfrm>
          <a:prstGeom prst="rect">
            <a:avLst/>
          </a:prstGeom>
          <a:noFill/>
        </p:spPr>
        <p:txBody>
          <a:bodyPr wrap="none" rtlCol="0">
            <a:spAutoFit/>
          </a:bodyPr>
          <a:lstStyle/>
          <a:p>
            <a:pPr algn="ctr"/>
            <a:r>
              <a:rPr lang="en-US" sz="1200" dirty="0"/>
              <a:t>Base</a:t>
            </a:r>
          </a:p>
          <a:p>
            <a:pPr algn="ctr"/>
            <a:r>
              <a:rPr lang="en-US" sz="1200" dirty="0"/>
              <a:t>Feature</a:t>
            </a:r>
          </a:p>
        </p:txBody>
      </p:sp>
      <p:sp>
        <p:nvSpPr>
          <p:cNvPr id="15" name="TextBox 14">
            <a:extLst>
              <a:ext uri="{FF2B5EF4-FFF2-40B4-BE49-F238E27FC236}">
                <a16:creationId xmlns:a16="http://schemas.microsoft.com/office/drawing/2014/main" id="{ACEB14EB-17B4-0A44-B640-56A203E01BF8}"/>
              </a:ext>
            </a:extLst>
          </p:cNvPr>
          <p:cNvSpPr txBox="1"/>
          <p:nvPr/>
        </p:nvSpPr>
        <p:spPr>
          <a:xfrm>
            <a:off x="648687" y="5838062"/>
            <a:ext cx="869149" cy="461665"/>
          </a:xfrm>
          <a:prstGeom prst="rect">
            <a:avLst/>
          </a:prstGeom>
          <a:noFill/>
        </p:spPr>
        <p:txBody>
          <a:bodyPr wrap="none" rtlCol="0">
            <a:spAutoFit/>
          </a:bodyPr>
          <a:lstStyle/>
          <a:p>
            <a:r>
              <a:rPr lang="en-US" dirty="0"/>
              <a:t>TUM</a:t>
            </a:r>
          </a:p>
        </p:txBody>
      </p:sp>
      <p:pic>
        <p:nvPicPr>
          <p:cNvPr id="13" name="Picture 12">
            <a:extLst>
              <a:ext uri="{FF2B5EF4-FFF2-40B4-BE49-F238E27FC236}">
                <a16:creationId xmlns:a16="http://schemas.microsoft.com/office/drawing/2014/main" id="{AE8FA32D-9194-A744-91D4-3B499011F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87522"/>
            <a:ext cx="8382000" cy="1767613"/>
          </a:xfrm>
          <a:prstGeom prst="rect">
            <a:avLst/>
          </a:prstGeom>
        </p:spPr>
      </p:pic>
      <p:sp>
        <p:nvSpPr>
          <p:cNvPr id="8" name="Right Arrow 7">
            <a:extLst>
              <a:ext uri="{FF2B5EF4-FFF2-40B4-BE49-F238E27FC236}">
                <a16:creationId xmlns:a16="http://schemas.microsoft.com/office/drawing/2014/main" id="{3D220B11-1186-9F40-8FF5-47EAEEDE4F3F}"/>
              </a:ext>
            </a:extLst>
          </p:cNvPr>
          <p:cNvSpPr/>
          <p:nvPr/>
        </p:nvSpPr>
        <p:spPr>
          <a:xfrm rot="14220397">
            <a:off x="5385224" y="3124298"/>
            <a:ext cx="3458451" cy="293031"/>
          </a:xfrm>
          <a:prstGeom prst="rightArrow">
            <a:avLst>
              <a:gd name="adj1" fmla="val 50000"/>
              <a:gd name="adj2" fmla="val 12072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81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8AC89-207A-564D-88D5-FB80F42CEF21}"/>
              </a:ext>
            </a:extLst>
          </p:cNvPr>
          <p:cNvSpPr>
            <a:spLocks noGrp="1"/>
          </p:cNvSpPr>
          <p:nvPr>
            <p:ph type="sldNum" sz="quarter" idx="11"/>
          </p:nvPr>
        </p:nvSpPr>
        <p:spPr/>
        <p:txBody>
          <a:bodyPr/>
          <a:lstStyle/>
          <a:p>
            <a:fld id="{F578B6F7-5F4F-47D0-8AA9-D63097BACFA6}" type="slidenum">
              <a:rPr lang="en-US" altLang="ja-JP" smtClean="0"/>
              <a:pPr/>
              <a:t>1</a:t>
            </a:fld>
            <a:endParaRPr lang="en-US" altLang="ja-JP"/>
          </a:p>
        </p:txBody>
      </p:sp>
      <p:sp>
        <p:nvSpPr>
          <p:cNvPr id="5" name="タイトル 1">
            <a:extLst>
              <a:ext uri="{FF2B5EF4-FFF2-40B4-BE49-F238E27FC236}">
                <a16:creationId xmlns:a16="http://schemas.microsoft.com/office/drawing/2014/main" id="{EE78919B-DFC1-A34B-8174-BF406468F205}"/>
              </a:ext>
            </a:extLst>
          </p:cNvPr>
          <p:cNvSpPr>
            <a:spLocks noGrp="1"/>
          </p:cNvSpPr>
          <p:nvPr>
            <p:ph type="title"/>
          </p:nvPr>
        </p:nvSpPr>
        <p:spPr>
          <a:xfrm>
            <a:off x="533400" y="609600"/>
            <a:ext cx="7848600" cy="533400"/>
          </a:xfrm>
        </p:spPr>
        <p:txBody>
          <a:bodyPr/>
          <a:lstStyle/>
          <a:p>
            <a:r>
              <a:rPr kumimoji="1" lang="ja-JP" altLang="en-US"/>
              <a:t>アジェンダ</a:t>
            </a:r>
            <a:endParaRPr kumimoji="1" lang="ja-JP" altLang="en-US" dirty="0"/>
          </a:p>
        </p:txBody>
      </p:sp>
      <p:sp>
        <p:nvSpPr>
          <p:cNvPr id="6" name="コンテンツ プレースホルダー 2">
            <a:extLst>
              <a:ext uri="{FF2B5EF4-FFF2-40B4-BE49-F238E27FC236}">
                <a16:creationId xmlns:a16="http://schemas.microsoft.com/office/drawing/2014/main" id="{17453644-F816-5342-8886-4FD0418DEDEF}"/>
              </a:ext>
            </a:extLst>
          </p:cNvPr>
          <p:cNvSpPr>
            <a:spLocks noGrp="1"/>
          </p:cNvSpPr>
          <p:nvPr>
            <p:ph idx="1"/>
          </p:nvPr>
        </p:nvSpPr>
        <p:spPr>
          <a:xfrm>
            <a:off x="533400" y="1219200"/>
            <a:ext cx="8382000" cy="5334000"/>
          </a:xfrm>
        </p:spPr>
        <p:txBody>
          <a:bodyPr/>
          <a:lstStyle/>
          <a:p>
            <a:endParaRPr lang="en-US" altLang="ja-JP" dirty="0"/>
          </a:p>
          <a:p>
            <a:r>
              <a:rPr lang="ja-JP" altLang="en-US" dirty="0"/>
              <a:t>・</a:t>
            </a:r>
            <a:r>
              <a:rPr lang="en-US" altLang="ja-JP" dirty="0"/>
              <a:t>Prior knowledge</a:t>
            </a:r>
          </a:p>
          <a:p>
            <a:endParaRPr lang="en-US" altLang="ja-JP" dirty="0"/>
          </a:p>
          <a:p>
            <a:r>
              <a:rPr lang="ja-JP" altLang="en-US" dirty="0"/>
              <a:t>・</a:t>
            </a:r>
            <a:r>
              <a:rPr lang="en-US" altLang="ja-JP" dirty="0"/>
              <a:t>Introduction</a:t>
            </a:r>
          </a:p>
          <a:p>
            <a:endParaRPr kumimoji="1" lang="en-US" altLang="ja-JP" dirty="0"/>
          </a:p>
          <a:p>
            <a:r>
              <a:rPr kumimoji="1" lang="ja-JP" altLang="en-US" dirty="0"/>
              <a:t>・</a:t>
            </a:r>
            <a:r>
              <a:rPr lang="en-US" altLang="ja-JP" dirty="0"/>
              <a:t>Proposed method</a:t>
            </a:r>
            <a:endParaRPr kumimoji="1" lang="en-US" altLang="ja-JP" dirty="0"/>
          </a:p>
          <a:p>
            <a:endParaRPr lang="en-US" altLang="ja-JP" dirty="0"/>
          </a:p>
          <a:p>
            <a:r>
              <a:rPr kumimoji="1" lang="ja-JP" altLang="en-US" dirty="0"/>
              <a:t>・</a:t>
            </a:r>
            <a:r>
              <a:rPr lang="en-US" altLang="ja-JP" dirty="0"/>
              <a:t>E</a:t>
            </a:r>
            <a:r>
              <a:rPr kumimoji="1" lang="en-US" altLang="ja-JP" dirty="0"/>
              <a:t>xperiments</a:t>
            </a:r>
            <a:endParaRPr lang="en-US" altLang="ja-JP" dirty="0"/>
          </a:p>
          <a:p>
            <a:endParaRPr kumimoji="1" lang="en-US" altLang="ja-JP" dirty="0"/>
          </a:p>
          <a:p>
            <a:r>
              <a:rPr lang="ja-JP" altLang="en-US" dirty="0"/>
              <a:t>・</a:t>
            </a:r>
            <a:r>
              <a:rPr lang="en-US" altLang="ja-JP" dirty="0"/>
              <a:t>Conclusion</a:t>
            </a:r>
            <a:endParaRPr kumimoji="1" lang="ja-JP" altLang="en-US" dirty="0"/>
          </a:p>
        </p:txBody>
      </p:sp>
      <p:sp>
        <p:nvSpPr>
          <p:cNvPr id="7" name="スライド番号プレースホルダー 3">
            <a:extLst>
              <a:ext uri="{FF2B5EF4-FFF2-40B4-BE49-F238E27FC236}">
                <a16:creationId xmlns:a16="http://schemas.microsoft.com/office/drawing/2014/main" id="{88C55F86-CD36-634E-A811-B23BBD08544B}"/>
              </a:ext>
            </a:extLst>
          </p:cNvPr>
          <p:cNvSpPr txBox="1">
            <a:spLocks/>
          </p:cNvSpPr>
          <p:nvPr/>
        </p:nvSpPr>
        <p:spPr bwMode="auto">
          <a:xfrm>
            <a:off x="7378874" y="65307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2400" kern="1200">
                <a:solidFill>
                  <a:schemeClr val="tx1"/>
                </a:solidFill>
                <a:latin typeface="+mn-lt"/>
                <a:ea typeface="+mn-ea"/>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a:lstStyle>
          <a:p>
            <a:fld id="{F578B6F7-5F4F-47D0-8AA9-D63097BACFA6}" type="slidenum">
              <a:rPr lang="en-US" altLang="ja-JP" smtClean="0"/>
              <a:pPr/>
              <a:t>1</a:t>
            </a:fld>
            <a:endParaRPr lang="en-US" altLang="ja-JP"/>
          </a:p>
        </p:txBody>
      </p:sp>
    </p:spTree>
    <p:extLst>
      <p:ext uri="{BB962C8B-B14F-4D97-AF65-F5344CB8AC3E}">
        <p14:creationId xmlns:p14="http://schemas.microsoft.com/office/powerpoint/2010/main" val="1882217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5D40CA-D1E4-514E-8E46-FBE5B37E7CF6}"/>
              </a:ext>
            </a:extLst>
          </p:cNvPr>
          <p:cNvSpPr>
            <a:spLocks noGrp="1"/>
          </p:cNvSpPr>
          <p:nvPr>
            <p:ph type="sldNum" sz="quarter" idx="11"/>
          </p:nvPr>
        </p:nvSpPr>
        <p:spPr/>
        <p:txBody>
          <a:bodyPr/>
          <a:lstStyle/>
          <a:p>
            <a:fld id="{F578B6F7-5F4F-47D0-8AA9-D63097BACFA6}" type="slidenum">
              <a:rPr lang="en-US" altLang="ja-JP" smtClean="0"/>
              <a:pPr/>
              <a:t>19</a:t>
            </a:fld>
            <a:endParaRPr lang="en-US" altLang="ja-JP"/>
          </a:p>
        </p:txBody>
      </p:sp>
      <p:sp>
        <p:nvSpPr>
          <p:cNvPr id="5" name="Title 1">
            <a:extLst>
              <a:ext uri="{FF2B5EF4-FFF2-40B4-BE49-F238E27FC236}">
                <a16:creationId xmlns:a16="http://schemas.microsoft.com/office/drawing/2014/main" id="{B5B8F3D8-9A99-454F-A273-7996E03EE9DF}"/>
              </a:ext>
            </a:extLst>
          </p:cNvPr>
          <p:cNvSpPr>
            <a:spLocks noGrp="1"/>
          </p:cNvSpPr>
          <p:nvPr>
            <p:ph type="title"/>
          </p:nvPr>
        </p:nvSpPr>
        <p:spPr>
          <a:xfrm>
            <a:off x="381000" y="457200"/>
            <a:ext cx="7848600" cy="533400"/>
          </a:xfrm>
        </p:spPr>
        <p:txBody>
          <a:bodyPr/>
          <a:lstStyle/>
          <a:p>
            <a:r>
              <a:rPr lang="en-US" altLang="ja-JP" dirty="0"/>
              <a:t>Proposed method</a:t>
            </a:r>
            <a:endParaRPr lang="en-US" dirty="0"/>
          </a:p>
        </p:txBody>
      </p:sp>
      <p:sp>
        <p:nvSpPr>
          <p:cNvPr id="6" name="Content Placeholder 2">
            <a:extLst>
              <a:ext uri="{FF2B5EF4-FFF2-40B4-BE49-F238E27FC236}">
                <a16:creationId xmlns:a16="http://schemas.microsoft.com/office/drawing/2014/main" id="{0624249F-7BD5-7D4C-A82D-157E4E93372F}"/>
              </a:ext>
            </a:extLst>
          </p:cNvPr>
          <p:cNvSpPr>
            <a:spLocks noGrp="1"/>
          </p:cNvSpPr>
          <p:nvPr>
            <p:ph idx="1"/>
          </p:nvPr>
        </p:nvSpPr>
        <p:spPr>
          <a:xfrm>
            <a:off x="381000" y="1066800"/>
            <a:ext cx="8382000" cy="5334000"/>
          </a:xfrm>
        </p:spPr>
        <p:txBody>
          <a:bodyPr/>
          <a:lstStyle/>
          <a:p>
            <a:endParaRPr lang="en-US" dirty="0"/>
          </a:p>
          <a:p>
            <a:r>
              <a:rPr lang="en-US" dirty="0"/>
              <a:t>M2Det</a:t>
            </a:r>
            <a:r>
              <a:rPr lang="ja-JP" altLang="en-US"/>
              <a:t>を提案</a:t>
            </a:r>
            <a:endParaRPr lang="en-US" altLang="ja-JP" dirty="0"/>
          </a:p>
          <a:p>
            <a:endParaRPr lang="en-US" dirty="0"/>
          </a:p>
          <a:p>
            <a:r>
              <a:rPr lang="ja-JP" altLang="en-US"/>
              <a:t>概要</a:t>
            </a:r>
            <a:endParaRPr lang="en-US" altLang="ja-JP" dirty="0"/>
          </a:p>
          <a:p>
            <a:r>
              <a:rPr lang="ja-JP" altLang="en-US"/>
              <a:t>以下の</a:t>
            </a:r>
            <a:r>
              <a:rPr lang="en-US" altLang="ja-JP" dirty="0"/>
              <a:t>2</a:t>
            </a:r>
            <a:r>
              <a:rPr lang="ja-JP" altLang="en-US"/>
              <a:t>段階で特徴マップを作成</a:t>
            </a:r>
            <a:endParaRPr lang="en-US" altLang="ja-JP" dirty="0"/>
          </a:p>
          <a:p>
            <a:r>
              <a:rPr lang="en-US" dirty="0">
                <a:solidFill>
                  <a:schemeClr val="accent6"/>
                </a:solidFill>
              </a:rPr>
              <a:t>・</a:t>
            </a:r>
            <a:r>
              <a:rPr lang="en-US" dirty="0"/>
              <a:t>Backbone network</a:t>
            </a:r>
          </a:p>
          <a:p>
            <a:r>
              <a:rPr lang="en-US" dirty="0">
                <a:solidFill>
                  <a:schemeClr val="accent6"/>
                </a:solidFill>
              </a:rPr>
              <a:t>・</a:t>
            </a:r>
            <a:r>
              <a:rPr lang="en-US" dirty="0"/>
              <a:t>Multi-Level Feature Pyramid Network (MLFPN)</a:t>
            </a:r>
          </a:p>
          <a:p>
            <a:r>
              <a:rPr lang="en-US" dirty="0"/>
              <a:t>	・</a:t>
            </a:r>
            <a:r>
              <a:rPr lang="en-US" dirty="0">
                <a:solidFill>
                  <a:srgbClr val="0066F7"/>
                </a:solidFill>
              </a:rPr>
              <a:t>Feature Fusion Module </a:t>
            </a:r>
            <a:r>
              <a:rPr lang="en-US" dirty="0"/>
              <a:t>(FFMv1, </a:t>
            </a:r>
            <a:r>
              <a:rPr lang="en-US" dirty="0">
                <a:solidFill>
                  <a:srgbClr val="0066F7"/>
                </a:solidFill>
              </a:rPr>
              <a:t>FFMv2</a:t>
            </a:r>
            <a:r>
              <a:rPr lang="en-US" dirty="0"/>
              <a:t>, FFMv3)</a:t>
            </a:r>
          </a:p>
          <a:p>
            <a:r>
              <a:rPr lang="en-US" dirty="0"/>
              <a:t>     ・Thinned U-shape Module (TUM)</a:t>
            </a:r>
          </a:p>
          <a:p>
            <a:r>
              <a:rPr lang="ja-JP" altLang="en-US"/>
              <a:t>　</a:t>
            </a:r>
            <a:r>
              <a:rPr lang="en-US" dirty="0"/>
              <a:t>・Scale-wise Feature Aggregation Module (SFAM)</a:t>
            </a:r>
          </a:p>
          <a:p>
            <a:endParaRPr lang="en-US" dirty="0"/>
          </a:p>
          <a:p>
            <a:r>
              <a:rPr lang="en-US" altLang="ja-JP" i="1" dirty="0"/>
              <a:t>		</a:t>
            </a:r>
            <a:r>
              <a:rPr lang="ja-JP" altLang="en-US" i="1"/>
              <a:t>マルチスケール、 マルチレベルな特徴マップを生成</a:t>
            </a:r>
            <a:endParaRPr lang="en-US" dirty="0"/>
          </a:p>
        </p:txBody>
      </p:sp>
      <p:sp>
        <p:nvSpPr>
          <p:cNvPr id="7" name="Slide Number Placeholder 3">
            <a:extLst>
              <a:ext uri="{FF2B5EF4-FFF2-40B4-BE49-F238E27FC236}">
                <a16:creationId xmlns:a16="http://schemas.microsoft.com/office/drawing/2014/main" id="{1E9A888C-D5DD-1F42-A51D-E9BEC55818E3}"/>
              </a:ext>
            </a:extLst>
          </p:cNvPr>
          <p:cNvSpPr txBox="1">
            <a:spLocks/>
          </p:cNvSpPr>
          <p:nvPr/>
        </p:nvSpPr>
        <p:spPr bwMode="auto">
          <a:xfrm>
            <a:off x="7226474" y="63783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2400" kern="1200">
                <a:solidFill>
                  <a:schemeClr val="tx1"/>
                </a:solidFill>
                <a:latin typeface="+mn-lt"/>
                <a:ea typeface="+mn-ea"/>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a:lstStyle>
          <a:p>
            <a:fld id="{F578B6F7-5F4F-47D0-8AA9-D63097BACFA6}" type="slidenum">
              <a:rPr lang="en-US" altLang="ja-JP" smtClean="0"/>
              <a:pPr/>
              <a:t>19</a:t>
            </a:fld>
            <a:endParaRPr lang="en-US" altLang="ja-JP"/>
          </a:p>
        </p:txBody>
      </p:sp>
      <p:sp>
        <p:nvSpPr>
          <p:cNvPr id="8" name="右矢印 4">
            <a:extLst>
              <a:ext uri="{FF2B5EF4-FFF2-40B4-BE49-F238E27FC236}">
                <a16:creationId xmlns:a16="http://schemas.microsoft.com/office/drawing/2014/main" id="{5F40AAE2-03FA-4348-9760-663FA290DCEE}"/>
              </a:ext>
            </a:extLst>
          </p:cNvPr>
          <p:cNvSpPr/>
          <p:nvPr/>
        </p:nvSpPr>
        <p:spPr>
          <a:xfrm>
            <a:off x="652162" y="5991171"/>
            <a:ext cx="504497" cy="22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79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72E605-815C-2949-8ACB-33C491ED4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0" y="4620082"/>
            <a:ext cx="5651500" cy="1790700"/>
          </a:xfrm>
          <a:prstGeom prst="rect">
            <a:avLst/>
          </a:prstGeom>
        </p:spPr>
      </p:pic>
      <p:sp>
        <p:nvSpPr>
          <p:cNvPr id="2" name="Title 1">
            <a:extLst>
              <a:ext uri="{FF2B5EF4-FFF2-40B4-BE49-F238E27FC236}">
                <a16:creationId xmlns:a16="http://schemas.microsoft.com/office/drawing/2014/main" id="{C923E62D-38A4-C54A-8365-9DE0487178BD}"/>
              </a:ext>
            </a:extLst>
          </p:cNvPr>
          <p:cNvSpPr>
            <a:spLocks noGrp="1"/>
          </p:cNvSpPr>
          <p:nvPr>
            <p:ph type="title"/>
          </p:nvPr>
        </p:nvSpPr>
        <p:spPr>
          <a:xfrm>
            <a:off x="381000" y="632042"/>
            <a:ext cx="7848600" cy="533400"/>
          </a:xfrm>
        </p:spPr>
        <p:txBody>
          <a:bodyPr/>
          <a:lstStyle/>
          <a:p>
            <a:r>
              <a:rPr lang="en-US" dirty="0"/>
              <a:t>M2Det </a:t>
            </a:r>
            <a:r>
              <a:rPr lang="en-US" altLang="ja-JP" dirty="0"/>
              <a:t>architecture</a:t>
            </a:r>
            <a:endParaRPr lang="en-US" dirty="0"/>
          </a:p>
        </p:txBody>
      </p:sp>
      <p:sp>
        <p:nvSpPr>
          <p:cNvPr id="4" name="Slide Number Placeholder 3">
            <a:extLst>
              <a:ext uri="{FF2B5EF4-FFF2-40B4-BE49-F238E27FC236}">
                <a16:creationId xmlns:a16="http://schemas.microsoft.com/office/drawing/2014/main" id="{5B8CD088-2A52-AC4C-9C6E-DB2C51D38F60}"/>
              </a:ext>
            </a:extLst>
          </p:cNvPr>
          <p:cNvSpPr>
            <a:spLocks noGrp="1"/>
          </p:cNvSpPr>
          <p:nvPr>
            <p:ph type="sldNum" sz="quarter" idx="11"/>
          </p:nvPr>
        </p:nvSpPr>
        <p:spPr>
          <a:xfrm>
            <a:off x="7226474" y="6378358"/>
            <a:ext cx="1905000" cy="457200"/>
          </a:xfrm>
        </p:spPr>
        <p:txBody>
          <a:bodyPr/>
          <a:lstStyle/>
          <a:p>
            <a:fld id="{F578B6F7-5F4F-47D0-8AA9-D63097BACFA6}" type="slidenum">
              <a:rPr lang="en-US" altLang="ja-JP" smtClean="0"/>
              <a:pPr/>
              <a:t>20</a:t>
            </a:fld>
            <a:endParaRPr lang="en-US" altLang="ja-JP"/>
          </a:p>
        </p:txBody>
      </p:sp>
      <p:sp>
        <p:nvSpPr>
          <p:cNvPr id="3" name="TextBox 2">
            <a:extLst>
              <a:ext uri="{FF2B5EF4-FFF2-40B4-BE49-F238E27FC236}">
                <a16:creationId xmlns:a16="http://schemas.microsoft.com/office/drawing/2014/main" id="{FFA233FC-6688-9940-9DA8-84F0691BB4AE}"/>
              </a:ext>
            </a:extLst>
          </p:cNvPr>
          <p:cNvSpPr txBox="1"/>
          <p:nvPr/>
        </p:nvSpPr>
        <p:spPr>
          <a:xfrm>
            <a:off x="4459188" y="4768159"/>
            <a:ext cx="1503938" cy="338554"/>
          </a:xfrm>
          <a:prstGeom prst="rect">
            <a:avLst/>
          </a:prstGeom>
          <a:noFill/>
        </p:spPr>
        <p:txBody>
          <a:bodyPr wrap="none" rtlCol="0">
            <a:spAutoFit/>
          </a:bodyPr>
          <a:lstStyle/>
          <a:p>
            <a:r>
              <a:rPr lang="en-US" sz="1600" dirty="0">
                <a:latin typeface="Times New Roman" panose="02020603050405020304" pitchFamily="18" charset="0"/>
                <a:ea typeface="ＭＳ Ｐ明朝" panose="02020600040205080304" pitchFamily="18" charset="-128"/>
              </a:rPr>
              <a:t>TUM(max size)</a:t>
            </a:r>
            <a:endParaRPr lang="en-US" sz="1600" dirty="0"/>
          </a:p>
        </p:txBody>
      </p:sp>
      <p:sp>
        <p:nvSpPr>
          <p:cNvPr id="27" name="Rectangle 26">
            <a:extLst>
              <a:ext uri="{FF2B5EF4-FFF2-40B4-BE49-F238E27FC236}">
                <a16:creationId xmlns:a16="http://schemas.microsoft.com/office/drawing/2014/main" id="{D638F4A3-0443-ED4F-9935-BAB315BF2E8E}"/>
              </a:ext>
            </a:extLst>
          </p:cNvPr>
          <p:cNvSpPr/>
          <p:nvPr/>
        </p:nvSpPr>
        <p:spPr>
          <a:xfrm>
            <a:off x="2804259" y="2292626"/>
            <a:ext cx="667811" cy="715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5E03CC-19C6-AD4A-A8EB-65CE4D2FF9C2}"/>
              </a:ext>
            </a:extLst>
          </p:cNvPr>
          <p:cNvSpPr/>
          <p:nvPr/>
        </p:nvSpPr>
        <p:spPr>
          <a:xfrm>
            <a:off x="2250891" y="3952683"/>
            <a:ext cx="4416594" cy="461665"/>
          </a:xfrm>
          <a:prstGeom prst="rect">
            <a:avLst/>
          </a:prstGeom>
        </p:spPr>
        <p:txBody>
          <a:bodyPr wrap="none">
            <a:spAutoFit/>
          </a:bodyPr>
          <a:lstStyle/>
          <a:p>
            <a:r>
              <a:rPr lang="en-US" dirty="0"/>
              <a:t>FFMv２(Feature Fusion Module )</a:t>
            </a:r>
          </a:p>
        </p:txBody>
      </p:sp>
      <p:pic>
        <p:nvPicPr>
          <p:cNvPr id="29" name="Picture 28">
            <a:extLst>
              <a:ext uri="{FF2B5EF4-FFF2-40B4-BE49-F238E27FC236}">
                <a16:creationId xmlns:a16="http://schemas.microsoft.com/office/drawing/2014/main" id="{A9E98223-6EE1-0042-8BF7-9DFA3E234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507613"/>
            <a:ext cx="8382000" cy="2327456"/>
          </a:xfrm>
          <a:prstGeom prst="rect">
            <a:avLst/>
          </a:prstGeom>
        </p:spPr>
      </p:pic>
    </p:spTree>
    <p:extLst>
      <p:ext uri="{BB962C8B-B14F-4D97-AF65-F5344CB8AC3E}">
        <p14:creationId xmlns:p14="http://schemas.microsoft.com/office/powerpoint/2010/main" val="264563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F5B91D-A0A1-B448-ABE2-37B6A6119C6B}"/>
              </a:ext>
            </a:extLst>
          </p:cNvPr>
          <p:cNvSpPr>
            <a:spLocks noGrp="1"/>
          </p:cNvSpPr>
          <p:nvPr>
            <p:ph type="sldNum" sz="quarter" idx="11"/>
          </p:nvPr>
        </p:nvSpPr>
        <p:spPr/>
        <p:txBody>
          <a:bodyPr/>
          <a:lstStyle/>
          <a:p>
            <a:fld id="{F578B6F7-5F4F-47D0-8AA9-D63097BACFA6}" type="slidenum">
              <a:rPr lang="en-US" altLang="ja-JP" smtClean="0"/>
              <a:pPr/>
              <a:t>21</a:t>
            </a:fld>
            <a:endParaRPr lang="en-US" altLang="ja-JP"/>
          </a:p>
        </p:txBody>
      </p:sp>
      <p:sp>
        <p:nvSpPr>
          <p:cNvPr id="5" name="Title 1">
            <a:extLst>
              <a:ext uri="{FF2B5EF4-FFF2-40B4-BE49-F238E27FC236}">
                <a16:creationId xmlns:a16="http://schemas.microsoft.com/office/drawing/2014/main" id="{B40CCF65-156E-6249-909D-37850951FA1A}"/>
              </a:ext>
            </a:extLst>
          </p:cNvPr>
          <p:cNvSpPr>
            <a:spLocks noGrp="1"/>
          </p:cNvSpPr>
          <p:nvPr>
            <p:ph type="title"/>
          </p:nvPr>
        </p:nvSpPr>
        <p:spPr>
          <a:xfrm>
            <a:off x="381000" y="457200"/>
            <a:ext cx="7848600" cy="533400"/>
          </a:xfrm>
        </p:spPr>
        <p:txBody>
          <a:bodyPr/>
          <a:lstStyle/>
          <a:p>
            <a:r>
              <a:rPr lang="en-US" altLang="ja-JP" dirty="0"/>
              <a:t>Proposed method</a:t>
            </a:r>
            <a:endParaRPr lang="en-US" dirty="0"/>
          </a:p>
        </p:txBody>
      </p:sp>
      <p:sp>
        <p:nvSpPr>
          <p:cNvPr id="6" name="Content Placeholder 2">
            <a:extLst>
              <a:ext uri="{FF2B5EF4-FFF2-40B4-BE49-F238E27FC236}">
                <a16:creationId xmlns:a16="http://schemas.microsoft.com/office/drawing/2014/main" id="{4707CC56-714C-1F48-B9B1-B8F6387AC740}"/>
              </a:ext>
            </a:extLst>
          </p:cNvPr>
          <p:cNvSpPr>
            <a:spLocks noGrp="1"/>
          </p:cNvSpPr>
          <p:nvPr>
            <p:ph idx="1"/>
          </p:nvPr>
        </p:nvSpPr>
        <p:spPr>
          <a:xfrm>
            <a:off x="381000" y="1066800"/>
            <a:ext cx="8382000" cy="5334000"/>
          </a:xfrm>
        </p:spPr>
        <p:txBody>
          <a:bodyPr/>
          <a:lstStyle/>
          <a:p>
            <a:endParaRPr lang="en-US" dirty="0"/>
          </a:p>
          <a:p>
            <a:r>
              <a:rPr lang="en-US" dirty="0"/>
              <a:t>M2Det</a:t>
            </a:r>
            <a:r>
              <a:rPr lang="ja-JP" altLang="en-US"/>
              <a:t>を提案</a:t>
            </a:r>
            <a:endParaRPr lang="en-US" altLang="ja-JP" dirty="0"/>
          </a:p>
          <a:p>
            <a:endParaRPr lang="en-US" dirty="0"/>
          </a:p>
          <a:p>
            <a:r>
              <a:rPr lang="ja-JP" altLang="en-US"/>
              <a:t>概要</a:t>
            </a:r>
            <a:endParaRPr lang="en-US" altLang="ja-JP" dirty="0"/>
          </a:p>
          <a:p>
            <a:r>
              <a:rPr lang="ja-JP" altLang="en-US"/>
              <a:t>以下の</a:t>
            </a:r>
            <a:r>
              <a:rPr lang="en-US" altLang="ja-JP" dirty="0"/>
              <a:t>2</a:t>
            </a:r>
            <a:r>
              <a:rPr lang="ja-JP" altLang="en-US"/>
              <a:t>段階で特徴マップを作成</a:t>
            </a:r>
            <a:endParaRPr lang="en-US" altLang="ja-JP" dirty="0"/>
          </a:p>
          <a:p>
            <a:r>
              <a:rPr lang="en-US" dirty="0">
                <a:solidFill>
                  <a:schemeClr val="accent6"/>
                </a:solidFill>
              </a:rPr>
              <a:t>・</a:t>
            </a:r>
            <a:r>
              <a:rPr lang="en-US" dirty="0"/>
              <a:t>Backbone network</a:t>
            </a:r>
          </a:p>
          <a:p>
            <a:r>
              <a:rPr lang="en-US" dirty="0">
                <a:solidFill>
                  <a:schemeClr val="accent6"/>
                </a:solidFill>
              </a:rPr>
              <a:t>・</a:t>
            </a:r>
            <a:r>
              <a:rPr lang="en-US" dirty="0"/>
              <a:t>Multi-Level Feature Pyramid Network (MLFPN)</a:t>
            </a:r>
          </a:p>
          <a:p>
            <a:r>
              <a:rPr lang="en-US" dirty="0"/>
              <a:t>	・Feature Fusion Module (FFMv1, FFMv2, FFMv3)</a:t>
            </a:r>
          </a:p>
          <a:p>
            <a:r>
              <a:rPr lang="en-US" dirty="0"/>
              <a:t>     ・Thinned U-shape Module (TUM)</a:t>
            </a:r>
          </a:p>
          <a:p>
            <a:r>
              <a:rPr lang="ja-JP" altLang="en-US"/>
              <a:t>　</a:t>
            </a:r>
            <a:r>
              <a:rPr lang="en-US" dirty="0"/>
              <a:t>・</a:t>
            </a:r>
            <a:r>
              <a:rPr lang="en-US" dirty="0">
                <a:solidFill>
                  <a:srgbClr val="0066F7"/>
                </a:solidFill>
              </a:rPr>
              <a:t>Scale-wise Feature Aggregation Module (SFAM)</a:t>
            </a:r>
          </a:p>
          <a:p>
            <a:endParaRPr lang="en-US" dirty="0"/>
          </a:p>
          <a:p>
            <a:r>
              <a:rPr lang="en-US" altLang="ja-JP" i="1" dirty="0"/>
              <a:t>		</a:t>
            </a:r>
            <a:r>
              <a:rPr lang="ja-JP" altLang="en-US" i="1"/>
              <a:t>マルチスケール、 マルチレベルな特徴マップを生成</a:t>
            </a:r>
            <a:endParaRPr lang="en-US" dirty="0"/>
          </a:p>
        </p:txBody>
      </p:sp>
      <p:sp>
        <p:nvSpPr>
          <p:cNvPr id="7" name="Slide Number Placeholder 3">
            <a:extLst>
              <a:ext uri="{FF2B5EF4-FFF2-40B4-BE49-F238E27FC236}">
                <a16:creationId xmlns:a16="http://schemas.microsoft.com/office/drawing/2014/main" id="{C945877D-D9B2-9D47-B946-C751870587EC}"/>
              </a:ext>
            </a:extLst>
          </p:cNvPr>
          <p:cNvSpPr txBox="1">
            <a:spLocks/>
          </p:cNvSpPr>
          <p:nvPr/>
        </p:nvSpPr>
        <p:spPr bwMode="auto">
          <a:xfrm>
            <a:off x="7226474" y="637835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2400" kern="1200">
                <a:solidFill>
                  <a:schemeClr val="tx1"/>
                </a:solidFill>
                <a:latin typeface="+mn-lt"/>
                <a:ea typeface="+mn-ea"/>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a:lstStyle>
          <a:p>
            <a:fld id="{F578B6F7-5F4F-47D0-8AA9-D63097BACFA6}" type="slidenum">
              <a:rPr lang="en-US" altLang="ja-JP" smtClean="0"/>
              <a:pPr/>
              <a:t>21</a:t>
            </a:fld>
            <a:endParaRPr lang="en-US" altLang="ja-JP"/>
          </a:p>
        </p:txBody>
      </p:sp>
      <p:sp>
        <p:nvSpPr>
          <p:cNvPr id="8" name="右矢印 4">
            <a:extLst>
              <a:ext uri="{FF2B5EF4-FFF2-40B4-BE49-F238E27FC236}">
                <a16:creationId xmlns:a16="http://schemas.microsoft.com/office/drawing/2014/main" id="{987A22D3-99D0-7540-8083-130C0DFB42B4}"/>
              </a:ext>
            </a:extLst>
          </p:cNvPr>
          <p:cNvSpPr/>
          <p:nvPr/>
        </p:nvSpPr>
        <p:spPr>
          <a:xfrm>
            <a:off x="652162" y="5991171"/>
            <a:ext cx="504497" cy="22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069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D6A1-156C-C042-9520-E2D319DECD6F}"/>
              </a:ext>
            </a:extLst>
          </p:cNvPr>
          <p:cNvSpPr>
            <a:spLocks noGrp="1"/>
          </p:cNvSpPr>
          <p:nvPr>
            <p:ph type="title"/>
          </p:nvPr>
        </p:nvSpPr>
        <p:spPr>
          <a:xfrm>
            <a:off x="381000" y="632042"/>
            <a:ext cx="7848600" cy="533400"/>
          </a:xfrm>
        </p:spPr>
        <p:txBody>
          <a:bodyPr/>
          <a:lstStyle/>
          <a:p>
            <a:r>
              <a:rPr lang="en-US" dirty="0"/>
              <a:t>M2Det </a:t>
            </a:r>
            <a:r>
              <a:rPr lang="en-US" altLang="ja-JP" dirty="0"/>
              <a:t>architecture</a:t>
            </a:r>
            <a:endParaRPr lang="en-US" dirty="0"/>
          </a:p>
        </p:txBody>
      </p:sp>
      <p:sp>
        <p:nvSpPr>
          <p:cNvPr id="4" name="Slide Number Placeholder 3">
            <a:extLst>
              <a:ext uri="{FF2B5EF4-FFF2-40B4-BE49-F238E27FC236}">
                <a16:creationId xmlns:a16="http://schemas.microsoft.com/office/drawing/2014/main" id="{1451611D-EEED-E64F-9A8A-16F84E08CA09}"/>
              </a:ext>
            </a:extLst>
          </p:cNvPr>
          <p:cNvSpPr>
            <a:spLocks noGrp="1"/>
          </p:cNvSpPr>
          <p:nvPr>
            <p:ph type="sldNum" sz="quarter" idx="11"/>
          </p:nvPr>
        </p:nvSpPr>
        <p:spPr/>
        <p:txBody>
          <a:bodyPr/>
          <a:lstStyle/>
          <a:p>
            <a:fld id="{F578B6F7-5F4F-47D0-8AA9-D63097BACFA6}" type="slidenum">
              <a:rPr lang="en-US" altLang="ja-JP" smtClean="0"/>
              <a:pPr/>
              <a:t>22</a:t>
            </a:fld>
            <a:endParaRPr lang="en-US" altLang="ja-JP"/>
          </a:p>
        </p:txBody>
      </p:sp>
      <p:pic>
        <p:nvPicPr>
          <p:cNvPr id="5" name="Content Placeholder 12">
            <a:extLst>
              <a:ext uri="{FF2B5EF4-FFF2-40B4-BE49-F238E27FC236}">
                <a16:creationId xmlns:a16="http://schemas.microsoft.com/office/drawing/2014/main" id="{673D8BFF-CB92-5343-8539-6B378A6B5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81000" y="1510516"/>
            <a:ext cx="8382000" cy="2338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0489F732-D939-D34C-B623-9E90A629410F}"/>
              </a:ext>
            </a:extLst>
          </p:cNvPr>
          <p:cNvSpPr/>
          <p:nvPr/>
        </p:nvSpPr>
        <p:spPr>
          <a:xfrm>
            <a:off x="6073341" y="1462965"/>
            <a:ext cx="1400885" cy="2386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A8048A2-F000-E746-9C72-DE2EB271A098}"/>
              </a:ext>
            </a:extLst>
          </p:cNvPr>
          <p:cNvGrpSpPr/>
          <p:nvPr/>
        </p:nvGrpSpPr>
        <p:grpSpPr>
          <a:xfrm>
            <a:off x="571499" y="4597400"/>
            <a:ext cx="8001000" cy="2260600"/>
            <a:chOff x="571499" y="4597400"/>
            <a:chExt cx="8001000" cy="2260600"/>
          </a:xfrm>
        </p:grpSpPr>
        <p:pic>
          <p:nvPicPr>
            <p:cNvPr id="7" name="Picture 6">
              <a:extLst>
                <a:ext uri="{FF2B5EF4-FFF2-40B4-BE49-F238E27FC236}">
                  <a16:creationId xmlns:a16="http://schemas.microsoft.com/office/drawing/2014/main" id="{2CB62333-18B4-6B41-B318-E3EC65073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9" y="4597400"/>
              <a:ext cx="8001000" cy="2260600"/>
            </a:xfrm>
            <a:prstGeom prst="rect">
              <a:avLst/>
            </a:prstGeom>
          </p:spPr>
        </p:pic>
        <p:sp>
          <p:nvSpPr>
            <p:cNvPr id="9" name="Rectangle 8">
              <a:extLst>
                <a:ext uri="{FF2B5EF4-FFF2-40B4-BE49-F238E27FC236}">
                  <a16:creationId xmlns:a16="http://schemas.microsoft.com/office/drawing/2014/main" id="{F618F7D0-35E3-994D-9BD5-803A9899F271}"/>
                </a:ext>
              </a:extLst>
            </p:cNvPr>
            <p:cNvSpPr/>
            <p:nvPr/>
          </p:nvSpPr>
          <p:spPr>
            <a:xfrm>
              <a:off x="5427406" y="5366812"/>
              <a:ext cx="568441" cy="226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5BC71D17-1B20-D04F-9576-524216D3EB45}"/>
              </a:ext>
            </a:extLst>
          </p:cNvPr>
          <p:cNvSpPr/>
          <p:nvPr/>
        </p:nvSpPr>
        <p:spPr>
          <a:xfrm>
            <a:off x="1019432" y="4016141"/>
            <a:ext cx="7105135" cy="461665"/>
          </a:xfrm>
          <a:prstGeom prst="rect">
            <a:avLst/>
          </a:prstGeom>
        </p:spPr>
        <p:txBody>
          <a:bodyPr wrap="square">
            <a:spAutoFit/>
          </a:bodyPr>
          <a:lstStyle/>
          <a:p>
            <a:r>
              <a:rPr lang="en-US" altLang="ja-JP" dirty="0"/>
              <a:t>SFAM</a:t>
            </a:r>
            <a:r>
              <a:rPr lang="ja-JP" altLang="en-US"/>
              <a:t>（</a:t>
            </a:r>
            <a:r>
              <a:rPr lang="en-US" dirty="0"/>
              <a:t> Scale-wise Feature Aggregation Module </a:t>
            </a:r>
            <a:r>
              <a:rPr lang="ja-JP" altLang="en-US"/>
              <a:t>）</a:t>
            </a:r>
            <a:endParaRPr lang="en-US" dirty="0"/>
          </a:p>
        </p:txBody>
      </p:sp>
    </p:spTree>
    <p:extLst>
      <p:ext uri="{BB962C8B-B14F-4D97-AF65-F5344CB8AC3E}">
        <p14:creationId xmlns:p14="http://schemas.microsoft.com/office/powerpoint/2010/main" val="24468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F75A-A891-E549-8527-34A324C56FE7}"/>
              </a:ext>
            </a:extLst>
          </p:cNvPr>
          <p:cNvSpPr>
            <a:spLocks noGrp="1"/>
          </p:cNvSpPr>
          <p:nvPr>
            <p:ph type="title"/>
          </p:nvPr>
        </p:nvSpPr>
        <p:spPr/>
        <p:txBody>
          <a:bodyPr/>
          <a:lstStyle/>
          <a:p>
            <a:r>
              <a:rPr lang="en-US" altLang="ja-JP" dirty="0"/>
              <a:t>Squeeze and </a:t>
            </a:r>
            <a:r>
              <a:rPr lang="en-US" altLang="ja-JP" dirty="0" err="1"/>
              <a:t>Exicitation</a:t>
            </a:r>
            <a:endParaRPr lang="en-US" dirty="0"/>
          </a:p>
        </p:txBody>
      </p:sp>
      <p:sp>
        <p:nvSpPr>
          <p:cNvPr id="4" name="Slide Number Placeholder 3">
            <a:extLst>
              <a:ext uri="{FF2B5EF4-FFF2-40B4-BE49-F238E27FC236}">
                <a16:creationId xmlns:a16="http://schemas.microsoft.com/office/drawing/2014/main" id="{5B80A57B-239A-9740-A72D-2D656761E4F4}"/>
              </a:ext>
            </a:extLst>
          </p:cNvPr>
          <p:cNvSpPr>
            <a:spLocks noGrp="1"/>
          </p:cNvSpPr>
          <p:nvPr>
            <p:ph type="sldNum" sz="quarter" idx="11"/>
          </p:nvPr>
        </p:nvSpPr>
        <p:spPr/>
        <p:txBody>
          <a:bodyPr/>
          <a:lstStyle/>
          <a:p>
            <a:fld id="{F578B6F7-5F4F-47D0-8AA9-D63097BACFA6}" type="slidenum">
              <a:rPr lang="en-US" altLang="ja-JP" smtClean="0"/>
              <a:pPr/>
              <a:t>23</a:t>
            </a:fld>
            <a:endParaRPr lang="en-US" altLang="ja-JP"/>
          </a:p>
        </p:txBody>
      </p:sp>
      <p:grpSp>
        <p:nvGrpSpPr>
          <p:cNvPr id="51" name="Group 50">
            <a:extLst>
              <a:ext uri="{FF2B5EF4-FFF2-40B4-BE49-F238E27FC236}">
                <a16:creationId xmlns:a16="http://schemas.microsoft.com/office/drawing/2014/main" id="{EE799AC1-451A-254F-AF62-C6E0C986BD2D}"/>
              </a:ext>
            </a:extLst>
          </p:cNvPr>
          <p:cNvGrpSpPr/>
          <p:nvPr/>
        </p:nvGrpSpPr>
        <p:grpSpPr>
          <a:xfrm>
            <a:off x="5830216" y="723900"/>
            <a:ext cx="2792516" cy="5403925"/>
            <a:chOff x="5950408" y="590014"/>
            <a:chExt cx="2792516" cy="5403925"/>
          </a:xfrm>
        </p:grpSpPr>
        <p:cxnSp>
          <p:nvCxnSpPr>
            <p:cNvPr id="17" name="Straight Arrow Connector 16">
              <a:extLst>
                <a:ext uri="{FF2B5EF4-FFF2-40B4-BE49-F238E27FC236}">
                  <a16:creationId xmlns:a16="http://schemas.microsoft.com/office/drawing/2014/main" id="{F0BD00AD-CFDD-D549-A3D1-B51EC36C6C07}"/>
                </a:ext>
              </a:extLst>
            </p:cNvPr>
            <p:cNvCxnSpPr>
              <a:cxnSpLocks/>
            </p:cNvCxnSpPr>
            <p:nvPr/>
          </p:nvCxnSpPr>
          <p:spPr>
            <a:xfrm>
              <a:off x="6673437" y="1467552"/>
              <a:ext cx="2324" cy="365734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6D6E53-4151-8440-B443-55B6A1DA2366}"/>
                </a:ext>
              </a:extLst>
            </p:cNvPr>
            <p:cNvCxnSpPr>
              <a:cxnSpLocks/>
              <a:endCxn id="21" idx="0"/>
            </p:cNvCxnSpPr>
            <p:nvPr/>
          </p:nvCxnSpPr>
          <p:spPr>
            <a:xfrm>
              <a:off x="6712660" y="1467552"/>
              <a:ext cx="1196035" cy="29176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558B5DA-FB37-8B46-B710-C1C32FD84BAF}"/>
                </a:ext>
              </a:extLst>
            </p:cNvPr>
            <p:cNvGrpSpPr/>
            <p:nvPr/>
          </p:nvGrpSpPr>
          <p:grpSpPr>
            <a:xfrm>
              <a:off x="7109143" y="1759320"/>
              <a:ext cx="1633781" cy="370368"/>
              <a:chOff x="1066019" y="3393558"/>
              <a:chExt cx="1633781" cy="370368"/>
            </a:xfrm>
          </p:grpSpPr>
          <p:sp>
            <p:nvSpPr>
              <p:cNvPr id="21" name="Rectangle 20">
                <a:extLst>
                  <a:ext uri="{FF2B5EF4-FFF2-40B4-BE49-F238E27FC236}">
                    <a16:creationId xmlns:a16="http://schemas.microsoft.com/office/drawing/2014/main" id="{3E38A1E3-6169-744B-82DB-D3C592E02816}"/>
                  </a:ext>
                </a:extLst>
              </p:cNvPr>
              <p:cNvSpPr/>
              <p:nvPr/>
            </p:nvSpPr>
            <p:spPr>
              <a:xfrm>
                <a:off x="1104900" y="3393558"/>
                <a:ext cx="1521342" cy="37036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B9EF754-B94D-464D-95E6-C77FA50B1792}"/>
                  </a:ext>
                </a:extLst>
              </p:cNvPr>
              <p:cNvSpPr txBox="1"/>
              <p:nvPr/>
            </p:nvSpPr>
            <p:spPr>
              <a:xfrm>
                <a:off x="1066019" y="3440242"/>
                <a:ext cx="1633781" cy="276999"/>
              </a:xfrm>
              <a:prstGeom prst="rect">
                <a:avLst/>
              </a:prstGeom>
              <a:noFill/>
            </p:spPr>
            <p:txBody>
              <a:bodyPr wrap="none" rtlCol="0">
                <a:spAutoFit/>
              </a:bodyPr>
              <a:lstStyle/>
              <a:p>
                <a:r>
                  <a:rPr lang="en-US" sz="1200" dirty="0"/>
                  <a:t>Global average pooling</a:t>
                </a:r>
              </a:p>
            </p:txBody>
          </p:sp>
        </p:grpSp>
        <p:grpSp>
          <p:nvGrpSpPr>
            <p:cNvPr id="23" name="Group 22">
              <a:extLst>
                <a:ext uri="{FF2B5EF4-FFF2-40B4-BE49-F238E27FC236}">
                  <a16:creationId xmlns:a16="http://schemas.microsoft.com/office/drawing/2014/main" id="{E1BC726D-B028-5E4F-B2B5-C021E006B38B}"/>
                </a:ext>
              </a:extLst>
            </p:cNvPr>
            <p:cNvGrpSpPr/>
            <p:nvPr/>
          </p:nvGrpSpPr>
          <p:grpSpPr>
            <a:xfrm>
              <a:off x="7165362" y="2360977"/>
              <a:ext cx="1521342" cy="382280"/>
              <a:chOff x="1104900" y="3393558"/>
              <a:chExt cx="1521342" cy="382280"/>
            </a:xfrm>
          </p:grpSpPr>
          <p:sp>
            <p:nvSpPr>
              <p:cNvPr id="24" name="Rectangle 23">
                <a:extLst>
                  <a:ext uri="{FF2B5EF4-FFF2-40B4-BE49-F238E27FC236}">
                    <a16:creationId xmlns:a16="http://schemas.microsoft.com/office/drawing/2014/main" id="{2C751D84-6174-B948-9E57-79CE8CF492FA}"/>
                  </a:ext>
                </a:extLst>
              </p:cNvPr>
              <p:cNvSpPr/>
              <p:nvPr/>
            </p:nvSpPr>
            <p:spPr>
              <a:xfrm>
                <a:off x="1104900" y="3393558"/>
                <a:ext cx="1521342" cy="37036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C7E2907-5637-C34A-998F-A75F0D41F80A}"/>
                  </a:ext>
                </a:extLst>
              </p:cNvPr>
              <p:cNvSpPr txBox="1"/>
              <p:nvPr/>
            </p:nvSpPr>
            <p:spPr>
              <a:xfrm>
                <a:off x="1614836" y="3406506"/>
                <a:ext cx="466794" cy="369332"/>
              </a:xfrm>
              <a:prstGeom prst="rect">
                <a:avLst/>
              </a:prstGeom>
              <a:noFill/>
            </p:spPr>
            <p:txBody>
              <a:bodyPr wrap="none" rtlCol="0">
                <a:spAutoFit/>
              </a:bodyPr>
              <a:lstStyle/>
              <a:p>
                <a:r>
                  <a:rPr lang="en-US" sz="1800" dirty="0"/>
                  <a:t>FC</a:t>
                </a:r>
              </a:p>
            </p:txBody>
          </p:sp>
        </p:grpSp>
        <p:cxnSp>
          <p:nvCxnSpPr>
            <p:cNvPr id="30" name="Straight Arrow Connector 29">
              <a:extLst>
                <a:ext uri="{FF2B5EF4-FFF2-40B4-BE49-F238E27FC236}">
                  <a16:creationId xmlns:a16="http://schemas.microsoft.com/office/drawing/2014/main" id="{B0EA2AA1-8F90-DF4C-8CFC-F5EF00B02B08}"/>
                </a:ext>
              </a:extLst>
            </p:cNvPr>
            <p:cNvCxnSpPr>
              <a:stCxn id="21" idx="2"/>
            </p:cNvCxnSpPr>
            <p:nvPr/>
          </p:nvCxnSpPr>
          <p:spPr>
            <a:xfrm>
              <a:off x="7908695" y="2129688"/>
              <a:ext cx="0" cy="23055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C4AA69-C3F2-9C4B-B874-C226F3147BDD}"/>
                </a:ext>
              </a:extLst>
            </p:cNvPr>
            <p:cNvCxnSpPr/>
            <p:nvPr/>
          </p:nvCxnSpPr>
          <p:spPr>
            <a:xfrm>
              <a:off x="7926033" y="2731345"/>
              <a:ext cx="0" cy="23055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978126-1276-9F4A-BC65-13CE0622939F}"/>
                </a:ext>
              </a:extLst>
            </p:cNvPr>
            <p:cNvCxnSpPr/>
            <p:nvPr/>
          </p:nvCxnSpPr>
          <p:spPr>
            <a:xfrm>
              <a:off x="7926033" y="3330910"/>
              <a:ext cx="0" cy="23055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2D9CEC1-16F3-8244-9B09-F191D71BB108}"/>
                </a:ext>
              </a:extLst>
            </p:cNvPr>
            <p:cNvGrpSpPr/>
            <p:nvPr/>
          </p:nvGrpSpPr>
          <p:grpSpPr>
            <a:xfrm>
              <a:off x="7181677" y="2960542"/>
              <a:ext cx="1521342" cy="381466"/>
              <a:chOff x="1104900" y="3393558"/>
              <a:chExt cx="1521342" cy="381466"/>
            </a:xfrm>
          </p:grpSpPr>
          <p:sp>
            <p:nvSpPr>
              <p:cNvPr id="34" name="Rectangle 33">
                <a:extLst>
                  <a:ext uri="{FF2B5EF4-FFF2-40B4-BE49-F238E27FC236}">
                    <a16:creationId xmlns:a16="http://schemas.microsoft.com/office/drawing/2014/main" id="{429F3CF9-1B8A-A047-A393-F0A20A1D2014}"/>
                  </a:ext>
                </a:extLst>
              </p:cNvPr>
              <p:cNvSpPr/>
              <p:nvPr/>
            </p:nvSpPr>
            <p:spPr>
              <a:xfrm>
                <a:off x="1104900" y="3393558"/>
                <a:ext cx="1521342" cy="37036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D86705D-2D69-EA4F-A5BC-BA1EC52294CE}"/>
                  </a:ext>
                </a:extLst>
              </p:cNvPr>
              <p:cNvSpPr txBox="1"/>
              <p:nvPr/>
            </p:nvSpPr>
            <p:spPr>
              <a:xfrm>
                <a:off x="1455558" y="3405692"/>
                <a:ext cx="787395" cy="369332"/>
              </a:xfrm>
              <a:prstGeom prst="rect">
                <a:avLst/>
              </a:prstGeom>
              <a:noFill/>
            </p:spPr>
            <p:txBody>
              <a:bodyPr wrap="none" rtlCol="0">
                <a:spAutoFit/>
              </a:bodyPr>
              <a:lstStyle/>
              <a:p>
                <a:r>
                  <a:rPr lang="en-US" sz="1800" dirty="0"/>
                  <a:t>RELU</a:t>
                </a:r>
              </a:p>
            </p:txBody>
          </p:sp>
        </p:grpSp>
        <p:grpSp>
          <p:nvGrpSpPr>
            <p:cNvPr id="36" name="Group 35">
              <a:extLst>
                <a:ext uri="{FF2B5EF4-FFF2-40B4-BE49-F238E27FC236}">
                  <a16:creationId xmlns:a16="http://schemas.microsoft.com/office/drawing/2014/main" id="{DB8A1D45-9032-6241-8949-56E7E1C1E63E}"/>
                </a:ext>
              </a:extLst>
            </p:cNvPr>
            <p:cNvGrpSpPr/>
            <p:nvPr/>
          </p:nvGrpSpPr>
          <p:grpSpPr>
            <a:xfrm>
              <a:off x="7148024" y="3606319"/>
              <a:ext cx="1521342" cy="382280"/>
              <a:chOff x="1104900" y="3393558"/>
              <a:chExt cx="1521342" cy="382280"/>
            </a:xfrm>
          </p:grpSpPr>
          <p:sp>
            <p:nvSpPr>
              <p:cNvPr id="37" name="Rectangle 36">
                <a:extLst>
                  <a:ext uri="{FF2B5EF4-FFF2-40B4-BE49-F238E27FC236}">
                    <a16:creationId xmlns:a16="http://schemas.microsoft.com/office/drawing/2014/main" id="{4F12C206-029C-5A4B-BB9E-06EA76742CA7}"/>
                  </a:ext>
                </a:extLst>
              </p:cNvPr>
              <p:cNvSpPr/>
              <p:nvPr/>
            </p:nvSpPr>
            <p:spPr>
              <a:xfrm>
                <a:off x="1104900" y="3393558"/>
                <a:ext cx="1521342" cy="37036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37E2120-804A-9B48-9532-E68ED01DF92B}"/>
                  </a:ext>
                </a:extLst>
              </p:cNvPr>
              <p:cNvSpPr txBox="1"/>
              <p:nvPr/>
            </p:nvSpPr>
            <p:spPr>
              <a:xfrm>
                <a:off x="1665826" y="3406506"/>
                <a:ext cx="466794" cy="369332"/>
              </a:xfrm>
              <a:prstGeom prst="rect">
                <a:avLst/>
              </a:prstGeom>
              <a:noFill/>
            </p:spPr>
            <p:txBody>
              <a:bodyPr wrap="none" rtlCol="0">
                <a:spAutoFit/>
              </a:bodyPr>
              <a:lstStyle/>
              <a:p>
                <a:r>
                  <a:rPr lang="en-US" sz="1800" dirty="0"/>
                  <a:t>FC</a:t>
                </a:r>
              </a:p>
            </p:txBody>
          </p:sp>
        </p:grpSp>
        <p:grpSp>
          <p:nvGrpSpPr>
            <p:cNvPr id="39" name="Group 38">
              <a:extLst>
                <a:ext uri="{FF2B5EF4-FFF2-40B4-BE49-F238E27FC236}">
                  <a16:creationId xmlns:a16="http://schemas.microsoft.com/office/drawing/2014/main" id="{7F610A4B-2541-6143-9102-FC96EA0D637A}"/>
                </a:ext>
              </a:extLst>
            </p:cNvPr>
            <p:cNvGrpSpPr/>
            <p:nvPr/>
          </p:nvGrpSpPr>
          <p:grpSpPr>
            <a:xfrm>
              <a:off x="7148024" y="4189747"/>
              <a:ext cx="1521342" cy="381244"/>
              <a:chOff x="1104900" y="3393558"/>
              <a:chExt cx="1521342" cy="381244"/>
            </a:xfrm>
          </p:grpSpPr>
          <p:sp>
            <p:nvSpPr>
              <p:cNvPr id="40" name="Rectangle 39">
                <a:extLst>
                  <a:ext uri="{FF2B5EF4-FFF2-40B4-BE49-F238E27FC236}">
                    <a16:creationId xmlns:a16="http://schemas.microsoft.com/office/drawing/2014/main" id="{33864B13-F143-8C4D-9E79-5DABACDFF7E9}"/>
                  </a:ext>
                </a:extLst>
              </p:cNvPr>
              <p:cNvSpPr/>
              <p:nvPr/>
            </p:nvSpPr>
            <p:spPr>
              <a:xfrm>
                <a:off x="1104900" y="3393558"/>
                <a:ext cx="1521342" cy="37036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4F189B8-12C8-0F45-B3D6-FCE1345CEC97}"/>
                  </a:ext>
                </a:extLst>
              </p:cNvPr>
              <p:cNvSpPr txBox="1"/>
              <p:nvPr/>
            </p:nvSpPr>
            <p:spPr>
              <a:xfrm>
                <a:off x="1415758" y="3405470"/>
                <a:ext cx="966931" cy="369332"/>
              </a:xfrm>
              <a:prstGeom prst="rect">
                <a:avLst/>
              </a:prstGeom>
              <a:noFill/>
            </p:spPr>
            <p:txBody>
              <a:bodyPr wrap="none" rtlCol="0">
                <a:spAutoFit/>
              </a:bodyPr>
              <a:lstStyle/>
              <a:p>
                <a:r>
                  <a:rPr lang="en-US" sz="1800" dirty="0"/>
                  <a:t>Sigmoid</a:t>
                </a:r>
              </a:p>
            </p:txBody>
          </p:sp>
        </p:grpSp>
        <p:cxnSp>
          <p:nvCxnSpPr>
            <p:cNvPr id="42" name="Straight Arrow Connector 41">
              <a:extLst>
                <a:ext uri="{FF2B5EF4-FFF2-40B4-BE49-F238E27FC236}">
                  <a16:creationId xmlns:a16="http://schemas.microsoft.com/office/drawing/2014/main" id="{FB044785-373C-3441-AB94-E9EBC59C5181}"/>
                </a:ext>
              </a:extLst>
            </p:cNvPr>
            <p:cNvCxnSpPr/>
            <p:nvPr/>
          </p:nvCxnSpPr>
          <p:spPr>
            <a:xfrm>
              <a:off x="7913089" y="3974658"/>
              <a:ext cx="0" cy="23055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71BED03-CBA1-EE40-8B59-8EED715D0D93}"/>
                </a:ext>
              </a:extLst>
            </p:cNvPr>
            <p:cNvCxnSpPr>
              <a:cxnSpLocks/>
            </p:cNvCxnSpPr>
            <p:nvPr/>
          </p:nvCxnSpPr>
          <p:spPr>
            <a:xfrm flipH="1">
              <a:off x="6712660" y="4562866"/>
              <a:ext cx="1196035" cy="57015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B825331-57FA-824A-9069-78332654443E}"/>
                </a:ext>
              </a:extLst>
            </p:cNvPr>
            <p:cNvPicPr>
              <a:picLocks noChangeAspect="1"/>
            </p:cNvPicPr>
            <p:nvPr/>
          </p:nvPicPr>
          <p:blipFill rotWithShape="1">
            <a:blip r:embed="rId3">
              <a:extLst>
                <a:ext uri="{28A0092B-C50C-407E-A947-70E740481C1C}">
                  <a14:useLocalDpi xmlns:a14="http://schemas.microsoft.com/office/drawing/2010/main" val="0"/>
                </a:ext>
              </a:extLst>
            </a:blip>
            <a:srcRect l="71504" t="40972" r="9288" b="28859"/>
            <a:stretch/>
          </p:blipFill>
          <p:spPr>
            <a:xfrm>
              <a:off x="6097916" y="5143335"/>
              <a:ext cx="1229488" cy="850604"/>
            </a:xfrm>
            <a:prstGeom prst="rect">
              <a:avLst/>
            </a:prstGeom>
          </p:spPr>
        </p:pic>
        <p:pic>
          <p:nvPicPr>
            <p:cNvPr id="50" name="Picture 49">
              <a:extLst>
                <a:ext uri="{FF2B5EF4-FFF2-40B4-BE49-F238E27FC236}">
                  <a16:creationId xmlns:a16="http://schemas.microsoft.com/office/drawing/2014/main" id="{056A6801-6D03-EE44-9B0C-C79E23374921}"/>
                </a:ext>
              </a:extLst>
            </p:cNvPr>
            <p:cNvPicPr>
              <a:picLocks noChangeAspect="1"/>
            </p:cNvPicPr>
            <p:nvPr/>
          </p:nvPicPr>
          <p:blipFill rotWithShape="1">
            <a:blip r:embed="rId3">
              <a:extLst>
                <a:ext uri="{28A0092B-C50C-407E-A947-70E740481C1C}">
                  <a14:useLocalDpi xmlns:a14="http://schemas.microsoft.com/office/drawing/2010/main" val="0"/>
                </a:ext>
              </a:extLst>
            </a:blip>
            <a:srcRect l="-664" t="36592" r="79036" b="29492"/>
            <a:stretch/>
          </p:blipFill>
          <p:spPr>
            <a:xfrm>
              <a:off x="5950408" y="590014"/>
              <a:ext cx="1384364" cy="956246"/>
            </a:xfrm>
            <a:prstGeom prst="rect">
              <a:avLst/>
            </a:prstGeom>
          </p:spPr>
        </p:pic>
      </p:grpSp>
      <p:sp>
        <p:nvSpPr>
          <p:cNvPr id="52" name="TextBox 51">
            <a:extLst>
              <a:ext uri="{FF2B5EF4-FFF2-40B4-BE49-F238E27FC236}">
                <a16:creationId xmlns:a16="http://schemas.microsoft.com/office/drawing/2014/main" id="{FE382878-7398-6444-A819-FFCEC25590EE}"/>
              </a:ext>
            </a:extLst>
          </p:cNvPr>
          <p:cNvSpPr txBox="1"/>
          <p:nvPr/>
        </p:nvSpPr>
        <p:spPr>
          <a:xfrm>
            <a:off x="399738" y="2159928"/>
            <a:ext cx="5262979" cy="984885"/>
          </a:xfrm>
          <a:prstGeom prst="rect">
            <a:avLst/>
          </a:prstGeom>
          <a:noFill/>
        </p:spPr>
        <p:txBody>
          <a:bodyPr wrap="none" rtlCol="0">
            <a:spAutoFit/>
          </a:bodyPr>
          <a:lstStyle/>
          <a:p>
            <a:r>
              <a:rPr lang="en-US" sz="2000" dirty="0">
                <a:latin typeface="+mn-ea"/>
                <a:ea typeface="+mn-ea"/>
              </a:rPr>
              <a:t>・Global average pooling</a:t>
            </a:r>
          </a:p>
          <a:p>
            <a:r>
              <a:rPr lang="ja-JP" altLang="en-US" sz="1800">
                <a:latin typeface="+mn-ea"/>
                <a:ea typeface="+mn-ea"/>
              </a:rPr>
              <a:t>チャンネルごとの代表値として画素値平均をとる</a:t>
            </a:r>
          </a:p>
          <a:p>
            <a:r>
              <a:rPr lang="ja-JP" altLang="en-US" sz="2000">
                <a:latin typeface="+mn-ea"/>
                <a:ea typeface="+mn-ea"/>
              </a:rPr>
              <a:t>→チャネル間の関係性を表す</a:t>
            </a:r>
            <a:endParaRPr lang="en-US" sz="2000" dirty="0">
              <a:latin typeface="+mn-ea"/>
              <a:ea typeface="+mn-ea"/>
            </a:endParaRPr>
          </a:p>
        </p:txBody>
      </p:sp>
      <p:pic>
        <p:nvPicPr>
          <p:cNvPr id="53" name="Picture 52">
            <a:extLst>
              <a:ext uri="{FF2B5EF4-FFF2-40B4-BE49-F238E27FC236}">
                <a16:creationId xmlns:a16="http://schemas.microsoft.com/office/drawing/2014/main" id="{86BA2E9F-C60F-3142-A959-259DC0BA4449}"/>
              </a:ext>
            </a:extLst>
          </p:cNvPr>
          <p:cNvPicPr>
            <a:picLocks noChangeAspect="1"/>
          </p:cNvPicPr>
          <p:nvPr/>
        </p:nvPicPr>
        <p:blipFill rotWithShape="1">
          <a:blip r:embed="rId3">
            <a:extLst>
              <a:ext uri="{28A0092B-C50C-407E-A947-70E740481C1C}">
                <a14:useLocalDpi xmlns:a14="http://schemas.microsoft.com/office/drawing/2010/main" val="0"/>
              </a:ext>
            </a:extLst>
          </a:blip>
          <a:srcRect l="28937" t="25057" r="37963" b="57463"/>
          <a:stretch/>
        </p:blipFill>
        <p:spPr>
          <a:xfrm rot="5400000">
            <a:off x="7419948" y="3095931"/>
            <a:ext cx="2861692" cy="537802"/>
          </a:xfrm>
          <a:prstGeom prst="rect">
            <a:avLst/>
          </a:prstGeom>
        </p:spPr>
      </p:pic>
      <p:sp>
        <p:nvSpPr>
          <p:cNvPr id="54" name="TextBox 53">
            <a:extLst>
              <a:ext uri="{FF2B5EF4-FFF2-40B4-BE49-F238E27FC236}">
                <a16:creationId xmlns:a16="http://schemas.microsoft.com/office/drawing/2014/main" id="{EF5CEA14-BE9C-5E4B-B63A-2F3DE478FCEA}"/>
              </a:ext>
            </a:extLst>
          </p:cNvPr>
          <p:cNvSpPr txBox="1"/>
          <p:nvPr/>
        </p:nvSpPr>
        <p:spPr>
          <a:xfrm>
            <a:off x="399738" y="1755224"/>
            <a:ext cx="1208985" cy="461665"/>
          </a:xfrm>
          <a:prstGeom prst="rect">
            <a:avLst/>
          </a:prstGeom>
          <a:noFill/>
        </p:spPr>
        <p:txBody>
          <a:bodyPr wrap="none" rtlCol="0">
            <a:spAutoFit/>
          </a:bodyPr>
          <a:lstStyle/>
          <a:p>
            <a:r>
              <a:rPr lang="en-US" altLang="ja-JP" dirty="0"/>
              <a:t>Squeeze</a:t>
            </a:r>
            <a:endParaRPr lang="en-US" dirty="0"/>
          </a:p>
        </p:txBody>
      </p:sp>
      <p:sp>
        <p:nvSpPr>
          <p:cNvPr id="55" name="TextBox 54">
            <a:extLst>
              <a:ext uri="{FF2B5EF4-FFF2-40B4-BE49-F238E27FC236}">
                <a16:creationId xmlns:a16="http://schemas.microsoft.com/office/drawing/2014/main" id="{1E9B88D8-0EB7-1E4D-914C-B41C344F0643}"/>
              </a:ext>
            </a:extLst>
          </p:cNvPr>
          <p:cNvSpPr txBox="1"/>
          <p:nvPr/>
        </p:nvSpPr>
        <p:spPr>
          <a:xfrm>
            <a:off x="431183" y="3343161"/>
            <a:ext cx="1531188" cy="461665"/>
          </a:xfrm>
          <a:prstGeom prst="rect">
            <a:avLst/>
          </a:prstGeom>
          <a:noFill/>
        </p:spPr>
        <p:txBody>
          <a:bodyPr wrap="none" rtlCol="0">
            <a:spAutoFit/>
          </a:bodyPr>
          <a:lstStyle/>
          <a:p>
            <a:r>
              <a:rPr lang="en-US" altLang="ja-JP" dirty="0" err="1"/>
              <a:t>Exicitation</a:t>
            </a:r>
            <a:endParaRPr lang="en-US" dirty="0"/>
          </a:p>
        </p:txBody>
      </p:sp>
      <p:sp>
        <p:nvSpPr>
          <p:cNvPr id="56" name="TextBox 55">
            <a:extLst>
              <a:ext uri="{FF2B5EF4-FFF2-40B4-BE49-F238E27FC236}">
                <a16:creationId xmlns:a16="http://schemas.microsoft.com/office/drawing/2014/main" id="{513196DE-FDE2-DE4B-B8D9-777023FBDB8A}"/>
              </a:ext>
            </a:extLst>
          </p:cNvPr>
          <p:cNvSpPr txBox="1"/>
          <p:nvPr/>
        </p:nvSpPr>
        <p:spPr>
          <a:xfrm>
            <a:off x="464491" y="3744558"/>
            <a:ext cx="4370107" cy="1200329"/>
          </a:xfrm>
          <a:prstGeom prst="rect">
            <a:avLst/>
          </a:prstGeom>
          <a:noFill/>
        </p:spPr>
        <p:txBody>
          <a:bodyPr wrap="none" rtlCol="0">
            <a:spAutoFit/>
          </a:bodyPr>
          <a:lstStyle/>
          <a:p>
            <a:r>
              <a:rPr lang="en-US" altLang="ja-JP" sz="1800" dirty="0">
                <a:latin typeface="+mn-ea"/>
                <a:ea typeface="+mn-ea"/>
              </a:rPr>
              <a:t>RELU(</a:t>
            </a:r>
            <a:r>
              <a:rPr lang="ja-JP" altLang="en-US" sz="1800">
                <a:latin typeface="+mn-ea"/>
                <a:ea typeface="+mn-ea"/>
              </a:rPr>
              <a:t>一部のチャネル</a:t>
            </a:r>
            <a:r>
              <a:rPr lang="en-US" altLang="ja-JP" sz="1800" dirty="0">
                <a:latin typeface="+mn-ea"/>
                <a:ea typeface="+mn-ea"/>
              </a:rPr>
              <a:t>)</a:t>
            </a:r>
          </a:p>
          <a:p>
            <a:r>
              <a:rPr lang="en-US" sz="1800" dirty="0">
                <a:latin typeface="+mn-ea"/>
                <a:ea typeface="+mn-ea"/>
              </a:rPr>
              <a:t>Sigmoid(</a:t>
            </a:r>
            <a:r>
              <a:rPr lang="ja-JP" altLang="en-US" sz="1800">
                <a:latin typeface="+mn-ea"/>
                <a:ea typeface="+mn-ea"/>
              </a:rPr>
              <a:t>全チャネル</a:t>
            </a:r>
            <a:r>
              <a:rPr lang="en-US" sz="1800" dirty="0">
                <a:latin typeface="+mn-ea"/>
                <a:ea typeface="+mn-ea"/>
              </a:rPr>
              <a:t>)</a:t>
            </a:r>
            <a:r>
              <a:rPr lang="ja-JP" altLang="en-US" sz="1800">
                <a:latin typeface="+mn-ea"/>
                <a:ea typeface="+mn-ea"/>
              </a:rPr>
              <a:t>に適用することで</a:t>
            </a:r>
            <a:r>
              <a:rPr lang="en-US" sz="1800" dirty="0">
                <a:latin typeface="+mn-ea"/>
                <a:ea typeface="+mn-ea"/>
              </a:rPr>
              <a:t> </a:t>
            </a:r>
          </a:p>
          <a:p>
            <a:r>
              <a:rPr lang="ja-JP" altLang="en-US" sz="1800">
                <a:latin typeface="+mn-ea"/>
                <a:ea typeface="+mn-ea"/>
              </a:rPr>
              <a:t>数値を</a:t>
            </a:r>
            <a:r>
              <a:rPr lang="en-US" altLang="ja-JP" sz="1800" dirty="0">
                <a:latin typeface="+mn-ea"/>
                <a:ea typeface="+mn-ea"/>
              </a:rPr>
              <a:t>0</a:t>
            </a:r>
            <a:r>
              <a:rPr lang="ja-JP" altLang="en-US" sz="1800">
                <a:latin typeface="+mn-ea"/>
                <a:ea typeface="+mn-ea"/>
              </a:rPr>
              <a:t>から１に収める</a:t>
            </a:r>
            <a:endParaRPr lang="en-US" altLang="ja-JP" sz="1800" dirty="0">
              <a:latin typeface="+mn-ea"/>
              <a:ea typeface="+mn-ea"/>
            </a:endParaRPr>
          </a:p>
          <a:p>
            <a:r>
              <a:rPr lang="ja-JP" altLang="en-US" sz="1800">
                <a:latin typeface="+mn-ea"/>
              </a:rPr>
              <a:t>→</a:t>
            </a:r>
            <a:r>
              <a:rPr lang="ja-JP" altLang="en-US" sz="1800">
                <a:latin typeface="+mn-ea"/>
                <a:ea typeface="+mn-ea"/>
              </a:rPr>
              <a:t>適応的に重みをかける</a:t>
            </a:r>
            <a:endParaRPr lang="en-US" sz="1800" dirty="0">
              <a:latin typeface="+mn-ea"/>
              <a:ea typeface="+mn-ea"/>
            </a:endParaRPr>
          </a:p>
        </p:txBody>
      </p:sp>
    </p:spTree>
    <p:extLst>
      <p:ext uri="{BB962C8B-B14F-4D97-AF65-F5344CB8AC3E}">
        <p14:creationId xmlns:p14="http://schemas.microsoft.com/office/powerpoint/2010/main" val="1234693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CBEA-429E-2A4E-A9D2-3F46DF3FA889}"/>
              </a:ext>
            </a:extLst>
          </p:cNvPr>
          <p:cNvSpPr>
            <a:spLocks noGrp="1"/>
          </p:cNvSpPr>
          <p:nvPr>
            <p:ph type="title"/>
          </p:nvPr>
        </p:nvSpPr>
        <p:spPr/>
        <p:txBody>
          <a:bodyPr/>
          <a:lstStyle/>
          <a:p>
            <a:r>
              <a:rPr lang="en-US" altLang="ja-JP" dirty="0"/>
              <a:t>Experiments</a:t>
            </a:r>
            <a:endParaRPr lang="en-US" dirty="0"/>
          </a:p>
        </p:txBody>
      </p:sp>
      <p:sp>
        <p:nvSpPr>
          <p:cNvPr id="4" name="Slide Number Placeholder 3">
            <a:extLst>
              <a:ext uri="{FF2B5EF4-FFF2-40B4-BE49-F238E27FC236}">
                <a16:creationId xmlns:a16="http://schemas.microsoft.com/office/drawing/2014/main" id="{FE06D667-35FE-1447-844D-011431B66633}"/>
              </a:ext>
            </a:extLst>
          </p:cNvPr>
          <p:cNvSpPr>
            <a:spLocks noGrp="1"/>
          </p:cNvSpPr>
          <p:nvPr>
            <p:ph type="sldNum" sz="quarter" idx="11"/>
          </p:nvPr>
        </p:nvSpPr>
        <p:spPr/>
        <p:txBody>
          <a:bodyPr/>
          <a:lstStyle/>
          <a:p>
            <a:fld id="{F578B6F7-5F4F-47D0-8AA9-D63097BACFA6}" type="slidenum">
              <a:rPr lang="en-US" altLang="ja-JP" smtClean="0"/>
              <a:pPr/>
              <a:t>24</a:t>
            </a:fld>
            <a:endParaRPr lang="en-US" altLang="ja-JP"/>
          </a:p>
        </p:txBody>
      </p:sp>
      <p:pic>
        <p:nvPicPr>
          <p:cNvPr id="6" name="Picture 5">
            <a:extLst>
              <a:ext uri="{FF2B5EF4-FFF2-40B4-BE49-F238E27FC236}">
                <a16:creationId xmlns:a16="http://schemas.microsoft.com/office/drawing/2014/main" id="{5756BAD7-3880-E349-BE02-6C13E5A0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1485900"/>
            <a:ext cx="7797800" cy="3886200"/>
          </a:xfrm>
          <a:prstGeom prst="rect">
            <a:avLst/>
          </a:prstGeom>
        </p:spPr>
      </p:pic>
    </p:spTree>
    <p:extLst>
      <p:ext uri="{BB962C8B-B14F-4D97-AF65-F5344CB8AC3E}">
        <p14:creationId xmlns:p14="http://schemas.microsoft.com/office/powerpoint/2010/main" val="2488753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321A-A67B-B64C-A837-D4281FA4DC15}"/>
              </a:ext>
            </a:extLst>
          </p:cNvPr>
          <p:cNvSpPr>
            <a:spLocks noGrp="1"/>
          </p:cNvSpPr>
          <p:nvPr>
            <p:ph type="title"/>
          </p:nvPr>
        </p:nvSpPr>
        <p:spPr/>
        <p:txBody>
          <a:bodyPr/>
          <a:lstStyle/>
          <a:p>
            <a:r>
              <a:rPr lang="en-US" altLang="ja-JP" dirty="0"/>
              <a:t>Conclusion</a:t>
            </a:r>
            <a:endParaRPr lang="en-US" dirty="0"/>
          </a:p>
        </p:txBody>
      </p:sp>
      <p:sp>
        <p:nvSpPr>
          <p:cNvPr id="3" name="Content Placeholder 2">
            <a:extLst>
              <a:ext uri="{FF2B5EF4-FFF2-40B4-BE49-F238E27FC236}">
                <a16:creationId xmlns:a16="http://schemas.microsoft.com/office/drawing/2014/main" id="{033CCDCF-49AA-6847-AB93-C5E469796AF5}"/>
              </a:ext>
            </a:extLst>
          </p:cNvPr>
          <p:cNvSpPr>
            <a:spLocks noGrp="1"/>
          </p:cNvSpPr>
          <p:nvPr>
            <p:ph idx="1"/>
          </p:nvPr>
        </p:nvSpPr>
        <p:spPr>
          <a:xfrm>
            <a:off x="274122" y="1272958"/>
            <a:ext cx="8382000" cy="5334000"/>
          </a:xfrm>
        </p:spPr>
        <p:txBody>
          <a:bodyPr/>
          <a:lstStyle/>
          <a:p>
            <a:r>
              <a:rPr lang="ja-JP" altLang="en-US">
                <a:latin typeface="+mn-ea"/>
              </a:rPr>
              <a:t>・既存の</a:t>
            </a:r>
            <a:r>
              <a:rPr lang="en-US" dirty="0">
                <a:latin typeface="+mn-ea"/>
              </a:rPr>
              <a:t>one-stage</a:t>
            </a:r>
            <a:r>
              <a:rPr lang="ja-JP" altLang="en-US">
                <a:latin typeface="+mn-ea"/>
              </a:rPr>
              <a:t>手法では</a:t>
            </a:r>
            <a:r>
              <a:rPr lang="en-US" dirty="0">
                <a:latin typeface="+mn-ea"/>
              </a:rPr>
              <a:t>Backbone</a:t>
            </a:r>
            <a:r>
              <a:rPr lang="ja-JP" altLang="en-US">
                <a:latin typeface="+mn-ea"/>
              </a:rPr>
              <a:t>で生成される特徴ピラミッドをそのまま使うか、あるいは数層程度のレイヤを追加しているだけに過ぎない。</a:t>
            </a:r>
            <a:r>
              <a:rPr lang="en-US" dirty="0">
                <a:latin typeface="+mn-ea"/>
              </a:rPr>
              <a:t>M2Det</a:t>
            </a:r>
            <a:r>
              <a:rPr lang="ja-JP" altLang="en-US">
                <a:latin typeface="+mn-ea"/>
              </a:rPr>
              <a:t>では</a:t>
            </a:r>
            <a:r>
              <a:rPr lang="en-US" dirty="0">
                <a:latin typeface="+mn-ea"/>
              </a:rPr>
              <a:t>FFM</a:t>
            </a:r>
            <a:r>
              <a:rPr lang="ja-JP" altLang="en-US">
                <a:latin typeface="+mn-ea"/>
              </a:rPr>
              <a:t>で</a:t>
            </a:r>
            <a:r>
              <a:rPr lang="en-US" dirty="0">
                <a:latin typeface="+mn-ea"/>
              </a:rPr>
              <a:t>Base feature</a:t>
            </a:r>
            <a:r>
              <a:rPr lang="ja-JP" altLang="en-US">
                <a:latin typeface="+mn-ea"/>
              </a:rPr>
              <a:t>を生成した後、それをさらに多段の</a:t>
            </a:r>
            <a:r>
              <a:rPr lang="en-US" dirty="0">
                <a:latin typeface="+mn-ea"/>
              </a:rPr>
              <a:t>TUM</a:t>
            </a:r>
            <a:r>
              <a:rPr lang="ja-JP" altLang="en-US">
                <a:latin typeface="+mn-ea"/>
              </a:rPr>
              <a:t>に入力することで結果的に</a:t>
            </a:r>
            <a:r>
              <a:rPr lang="en-US" dirty="0">
                <a:latin typeface="+mn-ea"/>
              </a:rPr>
              <a:t>Backbone</a:t>
            </a:r>
            <a:r>
              <a:rPr lang="ja-JP" altLang="en-US">
                <a:latin typeface="+mn-ea"/>
              </a:rPr>
              <a:t>よりも大幅に</a:t>
            </a:r>
            <a:r>
              <a:rPr lang="en-US" dirty="0">
                <a:latin typeface="+mn-ea"/>
              </a:rPr>
              <a:t>Deep</a:t>
            </a:r>
            <a:r>
              <a:rPr lang="ja-JP" altLang="en-US">
                <a:latin typeface="+mn-ea"/>
              </a:rPr>
              <a:t>かつ物体検出に適した特徴表現を獲得できる</a:t>
            </a:r>
            <a:endParaRPr lang="en-US" altLang="ja-JP" dirty="0">
              <a:latin typeface="+mn-ea"/>
            </a:endParaRPr>
          </a:p>
          <a:p>
            <a:endParaRPr lang="en-US" dirty="0">
              <a:latin typeface="+mn-ea"/>
            </a:endParaRPr>
          </a:p>
          <a:p>
            <a:r>
              <a:rPr lang="ja-JP" altLang="en-US">
                <a:latin typeface="+mn-ea"/>
              </a:rPr>
              <a:t>・</a:t>
            </a:r>
            <a:r>
              <a:rPr lang="en-US" dirty="0">
                <a:latin typeface="+mn-ea"/>
              </a:rPr>
              <a:t> SFAM</a:t>
            </a:r>
            <a:r>
              <a:rPr lang="ja-JP" altLang="en-US">
                <a:latin typeface="+mn-ea"/>
              </a:rPr>
              <a:t>で生成されるマルチレベルな特徴ピラミッドの各レベルは、複数レベルの</a:t>
            </a:r>
            <a:r>
              <a:rPr lang="en-US" dirty="0">
                <a:latin typeface="+mn-ea"/>
              </a:rPr>
              <a:t>TUM</a:t>
            </a:r>
            <a:r>
              <a:rPr lang="ja-JP" altLang="en-US">
                <a:latin typeface="+mn-ea"/>
              </a:rPr>
              <a:t>の出力を統合したものであり、これにより物体ごとの見た目の複雑さの多様性をうまく扱うことができている。</a:t>
            </a:r>
          </a:p>
          <a:p>
            <a:endParaRPr lang="en-US" dirty="0">
              <a:latin typeface="+mn-ea"/>
            </a:endParaRPr>
          </a:p>
        </p:txBody>
      </p:sp>
      <p:sp>
        <p:nvSpPr>
          <p:cNvPr id="4" name="Slide Number Placeholder 3">
            <a:extLst>
              <a:ext uri="{FF2B5EF4-FFF2-40B4-BE49-F238E27FC236}">
                <a16:creationId xmlns:a16="http://schemas.microsoft.com/office/drawing/2014/main" id="{003FBE3C-0B95-944B-85AB-D158F405567A}"/>
              </a:ext>
            </a:extLst>
          </p:cNvPr>
          <p:cNvSpPr>
            <a:spLocks noGrp="1"/>
          </p:cNvSpPr>
          <p:nvPr>
            <p:ph type="sldNum" sz="quarter" idx="11"/>
          </p:nvPr>
        </p:nvSpPr>
        <p:spPr/>
        <p:txBody>
          <a:bodyPr/>
          <a:lstStyle/>
          <a:p>
            <a:fld id="{F578B6F7-5F4F-47D0-8AA9-D63097BACFA6}" type="slidenum">
              <a:rPr lang="en-US" altLang="ja-JP" smtClean="0"/>
              <a:pPr/>
              <a:t>25</a:t>
            </a:fld>
            <a:endParaRPr lang="en-US" altLang="ja-JP"/>
          </a:p>
        </p:txBody>
      </p:sp>
    </p:spTree>
    <p:extLst>
      <p:ext uri="{BB962C8B-B14F-4D97-AF65-F5344CB8AC3E}">
        <p14:creationId xmlns:p14="http://schemas.microsoft.com/office/powerpoint/2010/main" val="301339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0E26-FD4A-8143-B740-6BA1AA6316AE}"/>
              </a:ext>
            </a:extLst>
          </p:cNvPr>
          <p:cNvSpPr>
            <a:spLocks noGrp="1"/>
          </p:cNvSpPr>
          <p:nvPr>
            <p:ph type="title"/>
          </p:nvPr>
        </p:nvSpPr>
        <p:spPr>
          <a:xfrm>
            <a:off x="381000" y="457200"/>
            <a:ext cx="7848600" cy="533400"/>
          </a:xfrm>
        </p:spPr>
        <p:txBody>
          <a:bodyPr/>
          <a:lstStyle/>
          <a:p>
            <a:r>
              <a:rPr lang="en-US" altLang="ja-JP" dirty="0"/>
              <a:t>Prior knowledge</a:t>
            </a:r>
            <a:endParaRPr lang="en-US" dirty="0"/>
          </a:p>
        </p:txBody>
      </p:sp>
      <p:sp>
        <p:nvSpPr>
          <p:cNvPr id="4" name="Slide Number Placeholder 3">
            <a:extLst>
              <a:ext uri="{FF2B5EF4-FFF2-40B4-BE49-F238E27FC236}">
                <a16:creationId xmlns:a16="http://schemas.microsoft.com/office/drawing/2014/main" id="{CF685CF6-780A-9547-B4F1-6106D08A7232}"/>
              </a:ext>
            </a:extLst>
          </p:cNvPr>
          <p:cNvSpPr>
            <a:spLocks noGrp="1"/>
          </p:cNvSpPr>
          <p:nvPr>
            <p:ph type="sldNum" sz="quarter" idx="11"/>
          </p:nvPr>
        </p:nvSpPr>
        <p:spPr/>
        <p:txBody>
          <a:bodyPr/>
          <a:lstStyle/>
          <a:p>
            <a:fld id="{F578B6F7-5F4F-47D0-8AA9-D63097BACFA6}" type="slidenum">
              <a:rPr lang="en-US" altLang="ja-JP" smtClean="0"/>
              <a:pPr/>
              <a:t>2</a:t>
            </a:fld>
            <a:endParaRPr lang="en-US" altLang="ja-JP"/>
          </a:p>
        </p:txBody>
      </p:sp>
      <p:pic>
        <p:nvPicPr>
          <p:cNvPr id="6" name="Picture 5">
            <a:extLst>
              <a:ext uri="{FF2B5EF4-FFF2-40B4-BE49-F238E27FC236}">
                <a16:creationId xmlns:a16="http://schemas.microsoft.com/office/drawing/2014/main" id="{43AB1BF6-5289-DE47-9EAE-97582CF06C6F}"/>
              </a:ext>
            </a:extLst>
          </p:cNvPr>
          <p:cNvPicPr>
            <a:picLocks noChangeAspect="1"/>
          </p:cNvPicPr>
          <p:nvPr/>
        </p:nvPicPr>
        <p:blipFill rotWithShape="1">
          <a:blip r:embed="rId3">
            <a:extLst>
              <a:ext uri="{28A0092B-C50C-407E-A947-70E740481C1C}">
                <a14:useLocalDpi xmlns:a14="http://schemas.microsoft.com/office/drawing/2010/main" val="0"/>
              </a:ext>
            </a:extLst>
          </a:blip>
          <a:srcRect l="31779"/>
          <a:stretch/>
        </p:blipFill>
        <p:spPr>
          <a:xfrm>
            <a:off x="620393" y="1866580"/>
            <a:ext cx="3774147" cy="2629652"/>
          </a:xfrm>
          <a:prstGeom prst="rect">
            <a:avLst/>
          </a:prstGeom>
        </p:spPr>
      </p:pic>
      <p:cxnSp>
        <p:nvCxnSpPr>
          <p:cNvPr id="8" name="Straight Arrow Connector 7">
            <a:extLst>
              <a:ext uri="{FF2B5EF4-FFF2-40B4-BE49-F238E27FC236}">
                <a16:creationId xmlns:a16="http://schemas.microsoft.com/office/drawing/2014/main" id="{D76A9F9A-FBBE-2449-AF64-43FB96E17AA6}"/>
              </a:ext>
            </a:extLst>
          </p:cNvPr>
          <p:cNvCxnSpPr/>
          <p:nvPr/>
        </p:nvCxnSpPr>
        <p:spPr>
          <a:xfrm flipV="1">
            <a:off x="649571" y="4661881"/>
            <a:ext cx="0" cy="175130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94BE88-6797-214F-A8B8-7185ADF7A0EF}"/>
              </a:ext>
            </a:extLst>
          </p:cNvPr>
          <p:cNvCxnSpPr>
            <a:cxnSpLocks/>
          </p:cNvCxnSpPr>
          <p:nvPr/>
        </p:nvCxnSpPr>
        <p:spPr>
          <a:xfrm flipV="1">
            <a:off x="649571" y="6413189"/>
            <a:ext cx="4326610"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A92E0F-3715-B34D-8B05-7C392986DC40}"/>
              </a:ext>
            </a:extLst>
          </p:cNvPr>
          <p:cNvSpPr txBox="1"/>
          <p:nvPr/>
        </p:nvSpPr>
        <p:spPr>
          <a:xfrm>
            <a:off x="95573" y="5307817"/>
            <a:ext cx="553998" cy="757580"/>
          </a:xfrm>
          <a:prstGeom prst="rect">
            <a:avLst/>
          </a:prstGeom>
          <a:noFill/>
        </p:spPr>
        <p:txBody>
          <a:bodyPr vert="vert" wrap="none" rtlCol="0">
            <a:spAutoFit/>
          </a:bodyPr>
          <a:lstStyle/>
          <a:p>
            <a:r>
              <a:rPr lang="en-US" dirty="0"/>
              <a:t>Scale</a:t>
            </a:r>
          </a:p>
        </p:txBody>
      </p:sp>
      <p:sp>
        <p:nvSpPr>
          <p:cNvPr id="14" name="Rectangle 13">
            <a:extLst>
              <a:ext uri="{FF2B5EF4-FFF2-40B4-BE49-F238E27FC236}">
                <a16:creationId xmlns:a16="http://schemas.microsoft.com/office/drawing/2014/main" id="{8E49E862-366B-E346-9A1B-C3C238E2FCB0}"/>
              </a:ext>
            </a:extLst>
          </p:cNvPr>
          <p:cNvSpPr/>
          <p:nvPr/>
        </p:nvSpPr>
        <p:spPr>
          <a:xfrm>
            <a:off x="2207064" y="6461326"/>
            <a:ext cx="883575" cy="461665"/>
          </a:xfrm>
          <a:prstGeom prst="rect">
            <a:avLst/>
          </a:prstGeom>
        </p:spPr>
        <p:txBody>
          <a:bodyPr wrap="none">
            <a:spAutoFit/>
          </a:bodyPr>
          <a:lstStyle/>
          <a:p>
            <a:r>
              <a:rPr lang="en-US" altLang="ja-JP" dirty="0"/>
              <a:t>Level</a:t>
            </a:r>
            <a:endParaRPr lang="en-US" dirty="0"/>
          </a:p>
        </p:txBody>
      </p:sp>
      <p:sp>
        <p:nvSpPr>
          <p:cNvPr id="15" name="TextBox 14">
            <a:extLst>
              <a:ext uri="{FF2B5EF4-FFF2-40B4-BE49-F238E27FC236}">
                <a16:creationId xmlns:a16="http://schemas.microsoft.com/office/drawing/2014/main" id="{D4FD82CB-8DD7-B74C-BC58-3B1CB0DE645F}"/>
              </a:ext>
            </a:extLst>
          </p:cNvPr>
          <p:cNvSpPr txBox="1"/>
          <p:nvPr/>
        </p:nvSpPr>
        <p:spPr>
          <a:xfrm>
            <a:off x="4848238" y="2506438"/>
            <a:ext cx="4200189" cy="1938992"/>
          </a:xfrm>
          <a:prstGeom prst="rect">
            <a:avLst/>
          </a:prstGeom>
          <a:noFill/>
        </p:spPr>
        <p:txBody>
          <a:bodyPr wrap="none" rtlCol="0">
            <a:spAutoFit/>
          </a:bodyPr>
          <a:lstStyle/>
          <a:p>
            <a:r>
              <a:rPr lang="en-US" dirty="0"/>
              <a:t>Scale: </a:t>
            </a:r>
            <a:r>
              <a:rPr lang="ja-JP" altLang="en-US"/>
              <a:t>同じ物体であっても</a:t>
            </a:r>
            <a:endParaRPr lang="en-US" altLang="ja-JP" dirty="0"/>
          </a:p>
          <a:p>
            <a:r>
              <a:rPr lang="ja-JP" altLang="en-US"/>
              <a:t>サイズが 違うことがある。</a:t>
            </a:r>
            <a:endParaRPr lang="en-US" altLang="ja-JP" dirty="0"/>
          </a:p>
          <a:p>
            <a:r>
              <a:rPr lang="ja-JP" altLang="en-US"/>
              <a:t> </a:t>
            </a:r>
            <a:endParaRPr lang="en-US" altLang="ja-JP" dirty="0"/>
          </a:p>
          <a:p>
            <a:r>
              <a:rPr lang="en-US" dirty="0"/>
              <a:t>Level: </a:t>
            </a:r>
            <a:r>
              <a:rPr lang="ja-JP" altLang="en-US"/>
              <a:t>同じサイズであっても </a:t>
            </a:r>
            <a:endParaRPr lang="en-US" altLang="ja-JP" dirty="0"/>
          </a:p>
          <a:p>
            <a:r>
              <a:rPr lang="ja-JP" altLang="en-US"/>
              <a:t>複雑度が異なることがある。</a:t>
            </a:r>
            <a:endParaRPr lang="en-US" dirty="0"/>
          </a:p>
        </p:txBody>
      </p:sp>
      <p:sp>
        <p:nvSpPr>
          <p:cNvPr id="17" name="Rectangle 16">
            <a:extLst>
              <a:ext uri="{FF2B5EF4-FFF2-40B4-BE49-F238E27FC236}">
                <a16:creationId xmlns:a16="http://schemas.microsoft.com/office/drawing/2014/main" id="{2869EA4A-BE2D-4E48-B92F-F4B5E4968290}"/>
              </a:ext>
            </a:extLst>
          </p:cNvPr>
          <p:cNvSpPr/>
          <p:nvPr/>
        </p:nvSpPr>
        <p:spPr>
          <a:xfrm>
            <a:off x="783741" y="2863462"/>
            <a:ext cx="815861" cy="752910"/>
          </a:xfrm>
          <a:prstGeom prst="rect">
            <a:avLst/>
          </a:prstGeom>
          <a:noFill/>
          <a:ln w="63500">
            <a:solidFill>
              <a:srgbClr val="0E47F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8A3654F-2B40-DB48-9184-EED23A833335}"/>
              </a:ext>
            </a:extLst>
          </p:cNvPr>
          <p:cNvSpPr/>
          <p:nvPr/>
        </p:nvSpPr>
        <p:spPr>
          <a:xfrm>
            <a:off x="2527715" y="1967281"/>
            <a:ext cx="305926" cy="174028"/>
          </a:xfrm>
          <a:prstGeom prst="rect">
            <a:avLst/>
          </a:prstGeom>
          <a:noFill/>
          <a:ln w="635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89D250-01C7-414E-9989-D6F5989479AC}"/>
              </a:ext>
            </a:extLst>
          </p:cNvPr>
          <p:cNvSpPr/>
          <p:nvPr/>
        </p:nvSpPr>
        <p:spPr>
          <a:xfrm>
            <a:off x="3420944" y="4003499"/>
            <a:ext cx="227131" cy="492733"/>
          </a:xfrm>
          <a:prstGeom prst="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118159A-164E-534A-BC29-7DF6067F49FB}"/>
              </a:ext>
            </a:extLst>
          </p:cNvPr>
          <p:cNvSpPr txBox="1"/>
          <p:nvPr/>
        </p:nvSpPr>
        <p:spPr>
          <a:xfrm>
            <a:off x="1015274" y="5641889"/>
            <a:ext cx="472867" cy="461665"/>
          </a:xfrm>
          <a:prstGeom prst="rect">
            <a:avLst/>
          </a:prstGeom>
          <a:noFill/>
        </p:spPr>
        <p:txBody>
          <a:bodyPr wrap="square" rtlCol="0">
            <a:spAutoFit/>
          </a:bodyPr>
          <a:lstStyle/>
          <a:p>
            <a:r>
              <a:rPr lang="en-US" dirty="0">
                <a:solidFill>
                  <a:srgbClr val="00B050"/>
                </a:solidFill>
              </a:rPr>
              <a:t>・</a:t>
            </a:r>
          </a:p>
        </p:txBody>
      </p:sp>
      <p:sp>
        <p:nvSpPr>
          <p:cNvPr id="28" name="TextBox 27">
            <a:extLst>
              <a:ext uri="{FF2B5EF4-FFF2-40B4-BE49-F238E27FC236}">
                <a16:creationId xmlns:a16="http://schemas.microsoft.com/office/drawing/2014/main" id="{B3676F76-5A4F-CE46-93CD-0F592283B61C}"/>
              </a:ext>
            </a:extLst>
          </p:cNvPr>
          <p:cNvSpPr txBox="1"/>
          <p:nvPr/>
        </p:nvSpPr>
        <p:spPr>
          <a:xfrm>
            <a:off x="1853986" y="4619123"/>
            <a:ext cx="492443" cy="461665"/>
          </a:xfrm>
          <a:prstGeom prst="rect">
            <a:avLst/>
          </a:prstGeom>
          <a:noFill/>
        </p:spPr>
        <p:txBody>
          <a:bodyPr wrap="none" rtlCol="0">
            <a:spAutoFit/>
          </a:bodyPr>
          <a:lstStyle/>
          <a:p>
            <a:r>
              <a:rPr lang="en-US" dirty="0">
                <a:solidFill>
                  <a:srgbClr val="0E47F8"/>
                </a:solidFill>
              </a:rPr>
              <a:t>・</a:t>
            </a:r>
          </a:p>
        </p:txBody>
      </p:sp>
      <p:sp>
        <p:nvSpPr>
          <p:cNvPr id="29" name="TextBox 28">
            <a:extLst>
              <a:ext uri="{FF2B5EF4-FFF2-40B4-BE49-F238E27FC236}">
                <a16:creationId xmlns:a16="http://schemas.microsoft.com/office/drawing/2014/main" id="{9BC52D75-75A6-344F-AE85-2AE33007931A}"/>
              </a:ext>
            </a:extLst>
          </p:cNvPr>
          <p:cNvSpPr txBox="1"/>
          <p:nvPr/>
        </p:nvSpPr>
        <p:spPr>
          <a:xfrm>
            <a:off x="2812876" y="5224942"/>
            <a:ext cx="492443" cy="461665"/>
          </a:xfrm>
          <a:prstGeom prst="rect">
            <a:avLst/>
          </a:prstGeom>
          <a:noFill/>
        </p:spPr>
        <p:txBody>
          <a:bodyPr wrap="none" rtlCol="0">
            <a:spAutoFit/>
          </a:bodyPr>
          <a:lstStyle/>
          <a:p>
            <a:r>
              <a:rPr lang="en-US" dirty="0">
                <a:solidFill>
                  <a:srgbClr val="FF0000"/>
                </a:solidFill>
              </a:rPr>
              <a:t>・</a:t>
            </a:r>
          </a:p>
        </p:txBody>
      </p:sp>
      <p:sp>
        <p:nvSpPr>
          <p:cNvPr id="5" name="正方形/長方形 4">
            <a:extLst>
              <a:ext uri="{FF2B5EF4-FFF2-40B4-BE49-F238E27FC236}">
                <a16:creationId xmlns:a16="http://schemas.microsoft.com/office/drawing/2014/main" id="{CE4B0BBC-0ABB-5A48-B93F-60B127CA104B}"/>
              </a:ext>
            </a:extLst>
          </p:cNvPr>
          <p:cNvSpPr/>
          <p:nvPr/>
        </p:nvSpPr>
        <p:spPr>
          <a:xfrm>
            <a:off x="381000" y="1005855"/>
            <a:ext cx="3087705" cy="461665"/>
          </a:xfrm>
          <a:prstGeom prst="rect">
            <a:avLst/>
          </a:prstGeom>
        </p:spPr>
        <p:txBody>
          <a:bodyPr wrap="none">
            <a:spAutoFit/>
          </a:bodyPr>
          <a:lstStyle/>
          <a:p>
            <a:r>
              <a:rPr lang="en-US" altLang="ja-JP" dirty="0"/>
              <a:t>Scale</a:t>
            </a:r>
            <a:r>
              <a:rPr lang="ja-JP" altLang="en-US"/>
              <a:t>と</a:t>
            </a:r>
            <a:r>
              <a:rPr lang="en-US" altLang="ja-JP" dirty="0"/>
              <a:t>Level</a:t>
            </a:r>
            <a:r>
              <a:rPr lang="ja-JP" altLang="en-US"/>
              <a:t>について</a:t>
            </a:r>
            <a:endParaRPr lang="en-US" altLang="ja-JP" dirty="0"/>
          </a:p>
        </p:txBody>
      </p:sp>
    </p:spTree>
    <p:extLst>
      <p:ext uri="{BB962C8B-B14F-4D97-AF65-F5344CB8AC3E}">
        <p14:creationId xmlns:p14="http://schemas.microsoft.com/office/powerpoint/2010/main" val="305754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3F18-42AA-2943-8399-7CB67167893E}"/>
              </a:ext>
            </a:extLst>
          </p:cNvPr>
          <p:cNvSpPr>
            <a:spLocks noGrp="1"/>
          </p:cNvSpPr>
          <p:nvPr>
            <p:ph type="title"/>
          </p:nvPr>
        </p:nvSpPr>
        <p:spPr/>
        <p:txBody>
          <a:bodyPr/>
          <a:lstStyle/>
          <a:p>
            <a:r>
              <a:rPr lang="en-US" altLang="ja-JP" dirty="0"/>
              <a:t>Prior knowledge</a:t>
            </a:r>
            <a:endParaRPr lang="en-US" dirty="0"/>
          </a:p>
        </p:txBody>
      </p:sp>
      <p:sp>
        <p:nvSpPr>
          <p:cNvPr id="3" name="Content Placeholder 2">
            <a:extLst>
              <a:ext uri="{FF2B5EF4-FFF2-40B4-BE49-F238E27FC236}">
                <a16:creationId xmlns:a16="http://schemas.microsoft.com/office/drawing/2014/main" id="{1D6D6D2F-9E42-F940-8765-494E90D9F228}"/>
              </a:ext>
            </a:extLst>
          </p:cNvPr>
          <p:cNvSpPr>
            <a:spLocks noGrp="1"/>
          </p:cNvSpPr>
          <p:nvPr>
            <p:ph idx="1"/>
          </p:nvPr>
        </p:nvSpPr>
        <p:spPr>
          <a:xfrm>
            <a:off x="381000" y="1196758"/>
            <a:ext cx="8382000" cy="5334000"/>
          </a:xfrm>
        </p:spPr>
        <p:txBody>
          <a:bodyPr/>
          <a:lstStyle/>
          <a:p>
            <a:r>
              <a:rPr lang="en-US" altLang="ja-JP" b="1" dirty="0">
                <a:latin typeface="+mn-ea"/>
              </a:rPr>
              <a:t>Backbone network</a:t>
            </a:r>
            <a:r>
              <a:rPr lang="ja-JP" altLang="en-US" b="1">
                <a:latin typeface="+mn-ea"/>
              </a:rPr>
              <a:t>　</a:t>
            </a:r>
            <a:endParaRPr lang="en-US" altLang="ja-JP" b="1" dirty="0">
              <a:latin typeface="+mn-ea"/>
            </a:endParaRPr>
          </a:p>
          <a:p>
            <a:r>
              <a:rPr lang="ja-JP" altLang="en-US" b="1">
                <a:latin typeface="+mn-ea"/>
              </a:rPr>
              <a:t>→</a:t>
            </a:r>
            <a:r>
              <a:rPr lang="ja-JP" altLang="en-US">
                <a:latin typeface="+mn-ea"/>
              </a:rPr>
              <a:t>複数の畳み込み層から構成される既存の優秀なネットワークアーキテクチャ。</a:t>
            </a:r>
            <a:r>
              <a:rPr lang="en-US" altLang="ja-JP" dirty="0">
                <a:latin typeface="+mn-ea"/>
              </a:rPr>
              <a:t> ImageNet</a:t>
            </a:r>
            <a:r>
              <a:rPr lang="ja-JP" altLang="en-US">
                <a:latin typeface="+mn-ea"/>
              </a:rPr>
              <a:t>で事前学習済みのモデルを用いて入力画像の特徴を抽出する。</a:t>
            </a:r>
            <a:endParaRPr lang="en-US" dirty="0">
              <a:latin typeface="+mn-ea"/>
            </a:endParaRPr>
          </a:p>
          <a:p>
            <a:r>
              <a:rPr lang="en-US" dirty="0">
                <a:latin typeface="+mn-ea"/>
              </a:rPr>
              <a:t>Ex) VGG-16</a:t>
            </a:r>
            <a:r>
              <a:rPr lang="ja-JP" altLang="en-US">
                <a:latin typeface="+mn-ea"/>
              </a:rPr>
              <a:t>と</a:t>
            </a:r>
            <a:r>
              <a:rPr lang="en-US" dirty="0">
                <a:latin typeface="+mn-ea"/>
              </a:rPr>
              <a:t>ResNet-101</a:t>
            </a:r>
          </a:p>
          <a:p>
            <a:endParaRPr lang="en-US" dirty="0">
              <a:latin typeface="+mn-ea"/>
            </a:endParaRPr>
          </a:p>
          <a:p>
            <a:r>
              <a:rPr lang="ja-JP" altLang="en-US">
                <a:latin typeface="+mn-ea"/>
              </a:rPr>
              <a:t>特徴抽出に関して</a:t>
            </a:r>
            <a:endParaRPr lang="en-US" altLang="ja-JP" dirty="0">
              <a:latin typeface="+mn-ea"/>
            </a:endParaRPr>
          </a:p>
          <a:p>
            <a:r>
              <a:rPr lang="ja-JP" altLang="en-US">
                <a:latin typeface="+mn-ea"/>
              </a:rPr>
              <a:t>△少ないデータセットを水増しして学習</a:t>
            </a:r>
            <a:endParaRPr lang="en-US" altLang="ja-JP" dirty="0">
              <a:latin typeface="+mn-ea"/>
            </a:endParaRPr>
          </a:p>
          <a:p>
            <a:r>
              <a:rPr lang="ja-JP" altLang="en-US">
                <a:solidFill>
                  <a:srgbClr val="FF0000"/>
                </a:solidFill>
                <a:latin typeface="+mn-ea"/>
              </a:rPr>
              <a:t>◎</a:t>
            </a:r>
            <a:r>
              <a:rPr lang="ja-JP" altLang="en-US">
                <a:latin typeface="+mn-ea"/>
              </a:rPr>
              <a:t>質の高いデータセットを数多く揃え学習</a:t>
            </a:r>
            <a:endParaRPr lang="en-US" altLang="ja-JP" dirty="0">
              <a:latin typeface="+mn-ea"/>
            </a:endParaRPr>
          </a:p>
          <a:p>
            <a:r>
              <a:rPr lang="ja-JP" altLang="en-US">
                <a:latin typeface="+mn-ea"/>
              </a:rPr>
              <a:t>　　過学習が起こりづらく精度が向上する</a:t>
            </a:r>
            <a:endParaRPr lang="en-US" dirty="0">
              <a:latin typeface="+mn-ea"/>
            </a:endParaRPr>
          </a:p>
        </p:txBody>
      </p:sp>
      <p:sp>
        <p:nvSpPr>
          <p:cNvPr id="4" name="Slide Number Placeholder 3">
            <a:extLst>
              <a:ext uri="{FF2B5EF4-FFF2-40B4-BE49-F238E27FC236}">
                <a16:creationId xmlns:a16="http://schemas.microsoft.com/office/drawing/2014/main" id="{1118D290-EDD7-EF42-BA2D-23076273A2D3}"/>
              </a:ext>
            </a:extLst>
          </p:cNvPr>
          <p:cNvSpPr>
            <a:spLocks noGrp="1"/>
          </p:cNvSpPr>
          <p:nvPr>
            <p:ph type="sldNum" sz="quarter" idx="11"/>
          </p:nvPr>
        </p:nvSpPr>
        <p:spPr/>
        <p:txBody>
          <a:bodyPr/>
          <a:lstStyle/>
          <a:p>
            <a:fld id="{F578B6F7-5F4F-47D0-8AA9-D63097BACFA6}" type="slidenum">
              <a:rPr lang="en-US" altLang="ja-JP" smtClean="0"/>
              <a:pPr/>
              <a:t>3</a:t>
            </a:fld>
            <a:endParaRPr lang="en-US" altLang="ja-JP"/>
          </a:p>
        </p:txBody>
      </p:sp>
      <p:sp>
        <p:nvSpPr>
          <p:cNvPr id="5" name="Right Arrow 4">
            <a:extLst>
              <a:ext uri="{FF2B5EF4-FFF2-40B4-BE49-F238E27FC236}">
                <a16:creationId xmlns:a16="http://schemas.microsoft.com/office/drawing/2014/main" id="{F5F4DC3B-675A-924F-B536-E1BA5FF30DD4}"/>
              </a:ext>
            </a:extLst>
          </p:cNvPr>
          <p:cNvSpPr/>
          <p:nvPr/>
        </p:nvSpPr>
        <p:spPr>
          <a:xfrm>
            <a:off x="432941" y="5046500"/>
            <a:ext cx="467833" cy="28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8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C472882F-BCBB-6C49-88FC-4AB51CB4F2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2128964"/>
            <a:ext cx="7010400" cy="4178300"/>
          </a:xfrm>
        </p:spPr>
      </p:pic>
      <p:sp>
        <p:nvSpPr>
          <p:cNvPr id="4" name="スライド番号プレースホルダー 3">
            <a:extLst>
              <a:ext uri="{FF2B5EF4-FFF2-40B4-BE49-F238E27FC236}">
                <a16:creationId xmlns:a16="http://schemas.microsoft.com/office/drawing/2014/main" id="{7812A4F7-C9D1-6D4D-921E-194DA5F0569E}"/>
              </a:ext>
            </a:extLst>
          </p:cNvPr>
          <p:cNvSpPr>
            <a:spLocks noGrp="1"/>
          </p:cNvSpPr>
          <p:nvPr>
            <p:ph type="sldNum" sz="quarter" idx="11"/>
          </p:nvPr>
        </p:nvSpPr>
        <p:spPr/>
        <p:txBody>
          <a:bodyPr/>
          <a:lstStyle/>
          <a:p>
            <a:fld id="{F578B6F7-5F4F-47D0-8AA9-D63097BACFA6}" type="slidenum">
              <a:rPr lang="en-US" altLang="ja-JP" smtClean="0"/>
              <a:pPr/>
              <a:t>4</a:t>
            </a:fld>
            <a:endParaRPr lang="en-US" altLang="ja-JP"/>
          </a:p>
        </p:txBody>
      </p:sp>
      <p:sp>
        <p:nvSpPr>
          <p:cNvPr id="5" name="Title 1">
            <a:extLst>
              <a:ext uri="{FF2B5EF4-FFF2-40B4-BE49-F238E27FC236}">
                <a16:creationId xmlns:a16="http://schemas.microsoft.com/office/drawing/2014/main" id="{3F4D577B-8289-5944-AA7E-35EEBAA91F6A}"/>
              </a:ext>
            </a:extLst>
          </p:cNvPr>
          <p:cNvSpPr>
            <a:spLocks noGrp="1"/>
          </p:cNvSpPr>
          <p:nvPr>
            <p:ph type="title"/>
          </p:nvPr>
        </p:nvSpPr>
        <p:spPr/>
        <p:txBody>
          <a:bodyPr/>
          <a:lstStyle/>
          <a:p>
            <a:r>
              <a:rPr lang="en-US" altLang="ja-JP" dirty="0"/>
              <a:t>Introduction</a:t>
            </a:r>
            <a:endParaRPr lang="en-US" dirty="0"/>
          </a:p>
        </p:txBody>
      </p:sp>
      <p:sp>
        <p:nvSpPr>
          <p:cNvPr id="8" name="Content Placeholder 8">
            <a:extLst>
              <a:ext uri="{FF2B5EF4-FFF2-40B4-BE49-F238E27FC236}">
                <a16:creationId xmlns:a16="http://schemas.microsoft.com/office/drawing/2014/main" id="{D62EC854-BD45-4243-A91D-C19E100213C8}"/>
              </a:ext>
            </a:extLst>
          </p:cNvPr>
          <p:cNvSpPr txBox="1">
            <a:spLocks/>
          </p:cNvSpPr>
          <p:nvPr/>
        </p:nvSpPr>
        <p:spPr bwMode="auto">
          <a:xfrm>
            <a:off x="381000" y="1326389"/>
            <a:ext cx="8382000" cy="46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33399"/>
              </a:buClr>
              <a:buFont typeface="Wingdings" panose="05000000000000000000" pitchFamily="2" charset="2"/>
              <a:defRPr kumimoji="1" sz="24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defRPr kumimoji="1" sz="20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FFFF"/>
              </a:buClr>
              <a:buFont typeface="Wingdings" panose="05000000000000000000" pitchFamily="2" charset="2"/>
              <a:defRPr kumimoji="1" sz="1800" kern="1200">
                <a:solidFill>
                  <a:schemeClr val="tx1"/>
                </a:solidFill>
                <a:latin typeface="+mn-lt"/>
                <a:ea typeface="+mn-ea"/>
                <a:cs typeface="+mn-cs"/>
              </a:defRPr>
            </a:lvl3pPr>
            <a:lvl4pPr marL="1600200" indent="-228600" algn="l" rtl="0" eaLnBrk="1" fontAlgn="base" hangingPunct="1">
              <a:spcBef>
                <a:spcPct val="20000"/>
              </a:spcBef>
              <a:spcAft>
                <a:spcPct val="0"/>
              </a:spcAft>
              <a:defRPr kumimoji="1" sz="1600" kern="1200">
                <a:solidFill>
                  <a:schemeClr val="tx1"/>
                </a:solidFill>
                <a:latin typeface="+mn-lt"/>
                <a:ea typeface="+mn-ea"/>
                <a:cs typeface="+mn-cs"/>
              </a:defRPr>
            </a:lvl4pPr>
            <a:lvl5pPr marL="2057400" indent="-228600" algn="l" rtl="0" eaLnBrk="1" fontAlgn="base" hangingPunct="1">
              <a:spcBef>
                <a:spcPct val="20000"/>
              </a:spcBef>
              <a:spcAft>
                <a:spcPct val="0"/>
              </a:spcAft>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mn-ea"/>
              </a:rPr>
              <a:t>物体認識モデルの変遷</a:t>
            </a:r>
            <a:endParaRPr lang="en-US" altLang="ja-JP" dirty="0">
              <a:latin typeface="+mn-ea"/>
            </a:endParaRPr>
          </a:p>
        </p:txBody>
      </p:sp>
    </p:spTree>
    <p:extLst>
      <p:ext uri="{BB962C8B-B14F-4D97-AF65-F5344CB8AC3E}">
        <p14:creationId xmlns:p14="http://schemas.microsoft.com/office/powerpoint/2010/main" val="368150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DF61-1AE0-F043-B297-18BAD520D4F2}"/>
              </a:ext>
            </a:extLst>
          </p:cNvPr>
          <p:cNvSpPr>
            <a:spLocks noGrp="1"/>
          </p:cNvSpPr>
          <p:nvPr>
            <p:ph type="title"/>
          </p:nvPr>
        </p:nvSpPr>
        <p:spPr/>
        <p:txBody>
          <a:bodyPr/>
          <a:lstStyle/>
          <a:p>
            <a:r>
              <a:rPr lang="en-US" altLang="ja-JP" dirty="0"/>
              <a:t>Introduction</a:t>
            </a:r>
            <a:endParaRPr lang="en-US" dirty="0"/>
          </a:p>
        </p:txBody>
      </p:sp>
      <p:sp>
        <p:nvSpPr>
          <p:cNvPr id="4" name="Slide Number Placeholder 3">
            <a:extLst>
              <a:ext uri="{FF2B5EF4-FFF2-40B4-BE49-F238E27FC236}">
                <a16:creationId xmlns:a16="http://schemas.microsoft.com/office/drawing/2014/main" id="{7CC4D8CF-5A50-C14A-901B-8453685FBA27}"/>
              </a:ext>
            </a:extLst>
          </p:cNvPr>
          <p:cNvSpPr>
            <a:spLocks noGrp="1"/>
          </p:cNvSpPr>
          <p:nvPr>
            <p:ph type="sldNum" sz="quarter" idx="11"/>
          </p:nvPr>
        </p:nvSpPr>
        <p:spPr/>
        <p:txBody>
          <a:bodyPr/>
          <a:lstStyle/>
          <a:p>
            <a:fld id="{F578B6F7-5F4F-47D0-8AA9-D63097BACFA6}" type="slidenum">
              <a:rPr lang="en-US" altLang="ja-JP" smtClean="0"/>
              <a:pPr/>
              <a:t>5</a:t>
            </a:fld>
            <a:endParaRPr lang="en-US" altLang="ja-JP"/>
          </a:p>
        </p:txBody>
      </p:sp>
      <p:sp>
        <p:nvSpPr>
          <p:cNvPr id="9" name="Content Placeholder 8">
            <a:extLst>
              <a:ext uri="{FF2B5EF4-FFF2-40B4-BE49-F238E27FC236}">
                <a16:creationId xmlns:a16="http://schemas.microsoft.com/office/drawing/2014/main" id="{7A3E3E88-EA51-7C49-9A6A-B7EFE584A7D5}"/>
              </a:ext>
            </a:extLst>
          </p:cNvPr>
          <p:cNvSpPr>
            <a:spLocks noGrp="1"/>
          </p:cNvSpPr>
          <p:nvPr>
            <p:ph idx="1"/>
          </p:nvPr>
        </p:nvSpPr>
        <p:spPr>
          <a:xfrm>
            <a:off x="381000" y="2070737"/>
            <a:ext cx="8513619" cy="904036"/>
          </a:xfrm>
        </p:spPr>
        <p:txBody>
          <a:bodyPr/>
          <a:lstStyle/>
          <a:p>
            <a:r>
              <a:rPr lang="en-US" dirty="0">
                <a:latin typeface="+mn-ea"/>
              </a:rPr>
              <a:t>backbone network</a:t>
            </a:r>
            <a:r>
              <a:rPr lang="ja-JP" altLang="en-US">
                <a:latin typeface="+mn-ea"/>
              </a:rPr>
              <a:t>の単一レベルの畳み込みと混合により特</a:t>
            </a:r>
            <a:endParaRPr lang="en-US" altLang="ja-JP" dirty="0">
              <a:latin typeface="+mn-ea"/>
            </a:endParaRPr>
          </a:p>
          <a:p>
            <a:r>
              <a:rPr lang="ja-JP" altLang="en-US">
                <a:latin typeface="+mn-ea"/>
              </a:rPr>
              <a:t>徴マップを作成している</a:t>
            </a:r>
            <a:endParaRPr lang="en-US" altLang="ja-JP" dirty="0">
              <a:latin typeface="+mn-ea"/>
            </a:endParaRPr>
          </a:p>
          <a:p>
            <a:endParaRPr lang="en-US" altLang="ja-JP" dirty="0">
              <a:latin typeface="+mn-ea"/>
            </a:endParaRPr>
          </a:p>
        </p:txBody>
      </p:sp>
      <p:sp>
        <p:nvSpPr>
          <p:cNvPr id="10" name="TextBox 9">
            <a:extLst>
              <a:ext uri="{FF2B5EF4-FFF2-40B4-BE49-F238E27FC236}">
                <a16:creationId xmlns:a16="http://schemas.microsoft.com/office/drawing/2014/main" id="{65B6AC48-49EB-6244-A824-DE33C566967D}"/>
              </a:ext>
            </a:extLst>
          </p:cNvPr>
          <p:cNvSpPr txBox="1"/>
          <p:nvPr/>
        </p:nvSpPr>
        <p:spPr>
          <a:xfrm>
            <a:off x="976184" y="1729946"/>
            <a:ext cx="184731" cy="461665"/>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AF40E144-EBF0-9F42-958D-88EBADECFDCF}"/>
              </a:ext>
            </a:extLst>
          </p:cNvPr>
          <p:cNvSpPr txBox="1"/>
          <p:nvPr/>
        </p:nvSpPr>
        <p:spPr>
          <a:xfrm>
            <a:off x="381000" y="1415485"/>
            <a:ext cx="4379725" cy="461665"/>
          </a:xfrm>
          <a:prstGeom prst="rect">
            <a:avLst/>
          </a:prstGeom>
          <a:noFill/>
        </p:spPr>
        <p:txBody>
          <a:bodyPr wrap="none" rtlCol="0">
            <a:spAutoFit/>
          </a:bodyPr>
          <a:lstStyle/>
          <a:p>
            <a:r>
              <a:rPr lang="en-US" dirty="0">
                <a:latin typeface="Times New Roman" panose="02020603050405020304" pitchFamily="18" charset="0"/>
                <a:ea typeface="ＭＳ Ｐ明朝" panose="02020600040205080304" pitchFamily="18" charset="-128"/>
              </a:rPr>
              <a:t> Feature Pyramid Network</a:t>
            </a:r>
            <a:r>
              <a:rPr lang="ja-JP" altLang="en-US">
                <a:latin typeface="+mn-ea"/>
                <a:ea typeface="+mn-ea"/>
              </a:rPr>
              <a:t>の欠点</a:t>
            </a:r>
            <a:endParaRPr lang="en-US" dirty="0">
              <a:latin typeface="+mn-ea"/>
              <a:ea typeface="+mn-ea"/>
            </a:endParaRPr>
          </a:p>
        </p:txBody>
      </p:sp>
      <p:sp>
        <p:nvSpPr>
          <p:cNvPr id="5" name="TextBox 4">
            <a:extLst>
              <a:ext uri="{FF2B5EF4-FFF2-40B4-BE49-F238E27FC236}">
                <a16:creationId xmlns:a16="http://schemas.microsoft.com/office/drawing/2014/main" id="{9DC3F22D-22BC-D64A-9B7A-C04C4E8974D3}"/>
              </a:ext>
            </a:extLst>
          </p:cNvPr>
          <p:cNvSpPr txBox="1"/>
          <p:nvPr/>
        </p:nvSpPr>
        <p:spPr>
          <a:xfrm>
            <a:off x="381000" y="3140594"/>
            <a:ext cx="6249972" cy="830997"/>
          </a:xfrm>
          <a:prstGeom prst="rect">
            <a:avLst/>
          </a:prstGeom>
          <a:noFill/>
        </p:spPr>
        <p:txBody>
          <a:bodyPr wrap="square" rtlCol="0">
            <a:spAutoFit/>
          </a:bodyPr>
          <a:lstStyle/>
          <a:p>
            <a:r>
              <a:rPr lang="en-US" dirty="0" err="1">
                <a:latin typeface="+mn-ea"/>
                <a:ea typeface="+mn-ea"/>
              </a:rPr>
              <a:t>Lowlevel</a:t>
            </a:r>
            <a:r>
              <a:rPr lang="en-US" dirty="0">
                <a:latin typeface="+mn-ea"/>
                <a:ea typeface="+mn-ea"/>
              </a:rPr>
              <a:t>：</a:t>
            </a:r>
            <a:r>
              <a:rPr lang="ja-JP" altLang="en-US">
                <a:latin typeface="+mn-ea"/>
                <a:ea typeface="+mn-ea"/>
              </a:rPr>
              <a:t>物体の位置検出に有効</a:t>
            </a:r>
            <a:endParaRPr lang="en-US" dirty="0">
              <a:latin typeface="+mn-ea"/>
              <a:ea typeface="+mn-ea"/>
            </a:endParaRPr>
          </a:p>
          <a:p>
            <a:r>
              <a:rPr lang="en-US" dirty="0" err="1">
                <a:latin typeface="+mn-ea"/>
                <a:ea typeface="+mn-ea"/>
              </a:rPr>
              <a:t>Highlevel</a:t>
            </a:r>
            <a:r>
              <a:rPr lang="en-US" dirty="0">
                <a:latin typeface="+mn-ea"/>
                <a:ea typeface="+mn-ea"/>
              </a:rPr>
              <a:t>：</a:t>
            </a:r>
            <a:r>
              <a:rPr lang="ja-JP" altLang="en-US">
                <a:latin typeface="+mn-ea"/>
                <a:ea typeface="+mn-ea"/>
              </a:rPr>
              <a:t>物体の分類に有効</a:t>
            </a:r>
            <a:endParaRPr lang="en-US" altLang="ja-JP" dirty="0">
              <a:latin typeface="+mn-ea"/>
              <a:ea typeface="+mn-ea"/>
            </a:endParaRPr>
          </a:p>
        </p:txBody>
      </p:sp>
      <p:sp>
        <p:nvSpPr>
          <p:cNvPr id="14" name="Right Arrow 13">
            <a:extLst>
              <a:ext uri="{FF2B5EF4-FFF2-40B4-BE49-F238E27FC236}">
                <a16:creationId xmlns:a16="http://schemas.microsoft.com/office/drawing/2014/main" id="{BDF48216-61B8-A144-B7CF-672A575AFC8A}"/>
              </a:ext>
            </a:extLst>
          </p:cNvPr>
          <p:cNvSpPr/>
          <p:nvPr/>
        </p:nvSpPr>
        <p:spPr>
          <a:xfrm>
            <a:off x="508098" y="5532749"/>
            <a:ext cx="468086" cy="313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正方形/長方形 5">
            <a:extLst>
              <a:ext uri="{FF2B5EF4-FFF2-40B4-BE49-F238E27FC236}">
                <a16:creationId xmlns:a16="http://schemas.microsoft.com/office/drawing/2014/main" id="{B58599E6-6C1A-D943-B268-0BE724C0FA6D}"/>
              </a:ext>
            </a:extLst>
          </p:cNvPr>
          <p:cNvSpPr/>
          <p:nvPr/>
        </p:nvSpPr>
        <p:spPr>
          <a:xfrm>
            <a:off x="1055229" y="5274004"/>
            <a:ext cx="7410991" cy="830997"/>
          </a:xfrm>
          <a:prstGeom prst="rect">
            <a:avLst/>
          </a:prstGeom>
        </p:spPr>
        <p:txBody>
          <a:bodyPr wrap="square">
            <a:spAutoFit/>
          </a:bodyPr>
          <a:lstStyle/>
          <a:p>
            <a:r>
              <a:rPr lang="ja-JP" altLang="en-US">
                <a:latin typeface="+mn-ea"/>
                <a:ea typeface="+mn-ea"/>
              </a:rPr>
              <a:t>小物体を捉えるには、よりマルチレベル、マルチスケールの特徴マップが必要</a:t>
            </a:r>
          </a:p>
        </p:txBody>
      </p:sp>
      <p:sp>
        <p:nvSpPr>
          <p:cNvPr id="13" name="TextBox 4">
            <a:extLst>
              <a:ext uri="{FF2B5EF4-FFF2-40B4-BE49-F238E27FC236}">
                <a16:creationId xmlns:a16="http://schemas.microsoft.com/office/drawing/2014/main" id="{C9861A59-B12D-4A48-AD91-46157CD9C6B2}"/>
              </a:ext>
            </a:extLst>
          </p:cNvPr>
          <p:cNvSpPr txBox="1"/>
          <p:nvPr/>
        </p:nvSpPr>
        <p:spPr>
          <a:xfrm>
            <a:off x="381000" y="4114599"/>
            <a:ext cx="8367584" cy="830997"/>
          </a:xfrm>
          <a:prstGeom prst="rect">
            <a:avLst/>
          </a:prstGeom>
          <a:noFill/>
        </p:spPr>
        <p:txBody>
          <a:bodyPr wrap="square" rtlCol="0">
            <a:spAutoFit/>
          </a:bodyPr>
          <a:lstStyle/>
          <a:p>
            <a:r>
              <a:rPr lang="ja-JP" altLang="en-US">
                <a:latin typeface="+mn-ea"/>
                <a:ea typeface="+mn-ea"/>
              </a:rPr>
              <a:t>特徴マップの画素数が多い　</a:t>
            </a:r>
            <a:r>
              <a:rPr lang="en-US" dirty="0">
                <a:latin typeface="+mn-ea"/>
                <a:ea typeface="+mn-ea"/>
              </a:rPr>
              <a:t>：</a:t>
            </a:r>
            <a:r>
              <a:rPr lang="ja-JP" altLang="en-US">
                <a:latin typeface="+mn-ea"/>
                <a:ea typeface="+mn-ea"/>
              </a:rPr>
              <a:t>小さな物体検出に有効</a:t>
            </a:r>
            <a:endParaRPr lang="en-US" altLang="ja-JP" dirty="0">
              <a:latin typeface="+mn-ea"/>
              <a:ea typeface="+mn-ea"/>
            </a:endParaRPr>
          </a:p>
          <a:p>
            <a:r>
              <a:rPr lang="ja-JP" altLang="en-US">
                <a:latin typeface="+mn-ea"/>
                <a:ea typeface="+mn-ea"/>
              </a:rPr>
              <a:t>特徴マップの画素数が少ない</a:t>
            </a:r>
            <a:r>
              <a:rPr lang="en-US" dirty="0">
                <a:latin typeface="+mn-ea"/>
                <a:ea typeface="+mn-ea"/>
              </a:rPr>
              <a:t>：</a:t>
            </a:r>
            <a:r>
              <a:rPr lang="ja-JP" altLang="en-US">
                <a:latin typeface="+mn-ea"/>
                <a:ea typeface="+mn-ea"/>
              </a:rPr>
              <a:t>大きな物体検出に有効</a:t>
            </a:r>
            <a:endParaRPr lang="en-US" altLang="ja-JP" dirty="0">
              <a:latin typeface="+mn-ea"/>
              <a:ea typeface="+mn-ea"/>
            </a:endParaRPr>
          </a:p>
        </p:txBody>
      </p:sp>
    </p:spTree>
    <p:extLst>
      <p:ext uri="{BB962C8B-B14F-4D97-AF65-F5344CB8AC3E}">
        <p14:creationId xmlns:p14="http://schemas.microsoft.com/office/powerpoint/2010/main" val="2061209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8DF010-91E7-6E4A-88A1-71BC991FB600}"/>
              </a:ext>
            </a:extLst>
          </p:cNvPr>
          <p:cNvSpPr>
            <a:spLocks noGrp="1"/>
          </p:cNvSpPr>
          <p:nvPr>
            <p:ph type="sldNum" sz="quarter" idx="11"/>
          </p:nvPr>
        </p:nvSpPr>
        <p:spPr/>
        <p:txBody>
          <a:bodyPr/>
          <a:lstStyle/>
          <a:p>
            <a:fld id="{F578B6F7-5F4F-47D0-8AA9-D63097BACFA6}" type="slidenum">
              <a:rPr lang="en-US" altLang="ja-JP" smtClean="0"/>
              <a:pPr/>
              <a:t>6</a:t>
            </a:fld>
            <a:endParaRPr lang="en-US" altLang="ja-JP"/>
          </a:p>
        </p:txBody>
      </p:sp>
      <p:pic>
        <p:nvPicPr>
          <p:cNvPr id="9" name="Picture 8">
            <a:extLst>
              <a:ext uri="{FF2B5EF4-FFF2-40B4-BE49-F238E27FC236}">
                <a16:creationId xmlns:a16="http://schemas.microsoft.com/office/drawing/2014/main" id="{81C73800-D0A9-1F44-9790-5B7F0C109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74" y="2206316"/>
            <a:ext cx="8412912" cy="3058411"/>
          </a:xfrm>
          <a:prstGeom prst="rect">
            <a:avLst/>
          </a:prstGeom>
        </p:spPr>
      </p:pic>
      <p:sp>
        <p:nvSpPr>
          <p:cNvPr id="10" name="TextBox 9">
            <a:extLst>
              <a:ext uri="{FF2B5EF4-FFF2-40B4-BE49-F238E27FC236}">
                <a16:creationId xmlns:a16="http://schemas.microsoft.com/office/drawing/2014/main" id="{FD1E1476-B00C-5C41-8506-30D7FD077FAF}"/>
              </a:ext>
            </a:extLst>
          </p:cNvPr>
          <p:cNvSpPr txBox="1"/>
          <p:nvPr/>
        </p:nvSpPr>
        <p:spPr>
          <a:xfrm>
            <a:off x="467832" y="1499191"/>
            <a:ext cx="987771" cy="461665"/>
          </a:xfrm>
          <a:prstGeom prst="rect">
            <a:avLst/>
          </a:prstGeom>
          <a:noFill/>
        </p:spPr>
        <p:txBody>
          <a:bodyPr wrap="none" rtlCol="0">
            <a:spAutoFit/>
          </a:bodyPr>
          <a:lstStyle/>
          <a:p>
            <a:r>
              <a:rPr lang="en-US" dirty="0"/>
              <a:t>M2det</a:t>
            </a:r>
          </a:p>
        </p:txBody>
      </p:sp>
      <p:sp>
        <p:nvSpPr>
          <p:cNvPr id="8" name="Title 1">
            <a:extLst>
              <a:ext uri="{FF2B5EF4-FFF2-40B4-BE49-F238E27FC236}">
                <a16:creationId xmlns:a16="http://schemas.microsoft.com/office/drawing/2014/main" id="{CEAB6B76-B013-A247-8C7C-0E31184D1729}"/>
              </a:ext>
            </a:extLst>
          </p:cNvPr>
          <p:cNvSpPr>
            <a:spLocks noGrp="1"/>
          </p:cNvSpPr>
          <p:nvPr>
            <p:ph type="title"/>
          </p:nvPr>
        </p:nvSpPr>
        <p:spPr>
          <a:xfrm>
            <a:off x="381000" y="457200"/>
            <a:ext cx="7848600" cy="533400"/>
          </a:xfrm>
        </p:spPr>
        <p:txBody>
          <a:bodyPr/>
          <a:lstStyle/>
          <a:p>
            <a:r>
              <a:rPr lang="en-US" altLang="ja-JP" dirty="0"/>
              <a:t>Introduction</a:t>
            </a:r>
            <a:endParaRPr lang="en-US" dirty="0"/>
          </a:p>
        </p:txBody>
      </p:sp>
    </p:spTree>
    <p:extLst>
      <p:ext uri="{BB962C8B-B14F-4D97-AF65-F5344CB8AC3E}">
        <p14:creationId xmlns:p14="http://schemas.microsoft.com/office/powerpoint/2010/main" val="684885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8DF010-91E7-6E4A-88A1-71BC991FB600}"/>
              </a:ext>
            </a:extLst>
          </p:cNvPr>
          <p:cNvSpPr>
            <a:spLocks noGrp="1"/>
          </p:cNvSpPr>
          <p:nvPr>
            <p:ph type="sldNum" sz="quarter" idx="11"/>
          </p:nvPr>
        </p:nvSpPr>
        <p:spPr/>
        <p:txBody>
          <a:bodyPr/>
          <a:lstStyle/>
          <a:p>
            <a:fld id="{F578B6F7-5F4F-47D0-8AA9-D63097BACFA6}" type="slidenum">
              <a:rPr lang="en-US" altLang="ja-JP" smtClean="0"/>
              <a:pPr/>
              <a:t>7</a:t>
            </a:fld>
            <a:endParaRPr lang="en-US" altLang="ja-JP"/>
          </a:p>
        </p:txBody>
      </p:sp>
      <p:pic>
        <p:nvPicPr>
          <p:cNvPr id="9" name="Picture 8">
            <a:extLst>
              <a:ext uri="{FF2B5EF4-FFF2-40B4-BE49-F238E27FC236}">
                <a16:creationId xmlns:a16="http://schemas.microsoft.com/office/drawing/2014/main" id="{81C73800-D0A9-1F44-9790-5B7F0C109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74" y="1235947"/>
            <a:ext cx="8412912" cy="2520261"/>
          </a:xfrm>
          <a:prstGeom prst="rect">
            <a:avLst/>
          </a:prstGeom>
        </p:spPr>
      </p:pic>
      <p:sp>
        <p:nvSpPr>
          <p:cNvPr id="10" name="TextBox 9">
            <a:extLst>
              <a:ext uri="{FF2B5EF4-FFF2-40B4-BE49-F238E27FC236}">
                <a16:creationId xmlns:a16="http://schemas.microsoft.com/office/drawing/2014/main" id="{FD1E1476-B00C-5C41-8506-30D7FD077FAF}"/>
              </a:ext>
            </a:extLst>
          </p:cNvPr>
          <p:cNvSpPr txBox="1"/>
          <p:nvPr/>
        </p:nvSpPr>
        <p:spPr>
          <a:xfrm>
            <a:off x="330374" y="1187835"/>
            <a:ext cx="987771" cy="461665"/>
          </a:xfrm>
          <a:prstGeom prst="rect">
            <a:avLst/>
          </a:prstGeom>
          <a:noFill/>
        </p:spPr>
        <p:txBody>
          <a:bodyPr wrap="none" rtlCol="0">
            <a:spAutoFit/>
          </a:bodyPr>
          <a:lstStyle/>
          <a:p>
            <a:r>
              <a:rPr lang="en-US" dirty="0"/>
              <a:t>M2det</a:t>
            </a:r>
          </a:p>
        </p:txBody>
      </p:sp>
      <p:sp>
        <p:nvSpPr>
          <p:cNvPr id="6" name="Title 1">
            <a:extLst>
              <a:ext uri="{FF2B5EF4-FFF2-40B4-BE49-F238E27FC236}">
                <a16:creationId xmlns:a16="http://schemas.microsoft.com/office/drawing/2014/main" id="{F4E5B25C-BD00-1743-8A43-0EE53F0B0259}"/>
              </a:ext>
            </a:extLst>
          </p:cNvPr>
          <p:cNvSpPr txBox="1">
            <a:spLocks/>
          </p:cNvSpPr>
          <p:nvPr/>
        </p:nvSpPr>
        <p:spPr bwMode="auto">
          <a:xfrm>
            <a:off x="330374" y="559285"/>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0" kern="1200">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5pPr>
            <a:lvl6pPr marL="4572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6pPr>
            <a:lvl7pPr marL="9144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7pPr>
            <a:lvl8pPr marL="13716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8pPr>
            <a:lvl9pPr marL="1828800" algn="l" rtl="0" eaLnBrk="1" fontAlgn="base" hangingPunct="1">
              <a:spcBef>
                <a:spcPct val="0"/>
              </a:spcBef>
              <a:spcAft>
                <a:spcPct val="0"/>
              </a:spcAft>
              <a:defRPr kumimoji="1" sz="3200" b="1">
                <a:solidFill>
                  <a:schemeClr val="tx1"/>
                </a:solidFill>
                <a:latin typeface="ＭＳ Ｐゴシック" panose="020B0600070205080204" pitchFamily="50" charset="-128"/>
                <a:ea typeface="ＭＳ Ｐゴシック" panose="020B0600070205080204" pitchFamily="50" charset="-128"/>
              </a:defRPr>
            </a:lvl9pPr>
          </a:lstStyle>
          <a:p>
            <a:r>
              <a:rPr lang="en-US" altLang="ja-JP" dirty="0"/>
              <a:t>Introduction</a:t>
            </a:r>
            <a:endParaRPr lang="en-US" dirty="0"/>
          </a:p>
        </p:txBody>
      </p:sp>
      <p:pic>
        <p:nvPicPr>
          <p:cNvPr id="7" name="図 6">
            <a:extLst>
              <a:ext uri="{FF2B5EF4-FFF2-40B4-BE49-F238E27FC236}">
                <a16:creationId xmlns:a16="http://schemas.microsoft.com/office/drawing/2014/main" id="{3221C879-5F8B-7540-A4BC-0C512CA366F2}"/>
              </a:ext>
            </a:extLst>
          </p:cNvPr>
          <p:cNvPicPr>
            <a:picLocks noChangeAspect="1"/>
          </p:cNvPicPr>
          <p:nvPr/>
        </p:nvPicPr>
        <p:blipFill>
          <a:blip r:embed="rId4"/>
          <a:stretch>
            <a:fillRect/>
          </a:stretch>
        </p:blipFill>
        <p:spPr>
          <a:xfrm>
            <a:off x="91830" y="3804320"/>
            <a:ext cx="8890000" cy="2705100"/>
          </a:xfrm>
          <a:prstGeom prst="rect">
            <a:avLst/>
          </a:prstGeom>
        </p:spPr>
      </p:pic>
      <p:cxnSp>
        <p:nvCxnSpPr>
          <p:cNvPr id="11" name="直線コネクタ 10">
            <a:extLst>
              <a:ext uri="{FF2B5EF4-FFF2-40B4-BE49-F238E27FC236}">
                <a16:creationId xmlns:a16="http://schemas.microsoft.com/office/drawing/2014/main" id="{232B289E-5BBA-1047-A000-37A10978CF55}"/>
              </a:ext>
            </a:extLst>
          </p:cNvPr>
          <p:cNvCxnSpPr/>
          <p:nvPr/>
        </p:nvCxnSpPr>
        <p:spPr>
          <a:xfrm>
            <a:off x="276919" y="1655551"/>
            <a:ext cx="14737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FBB6575-11AC-D744-BC4E-1444A3AFC483}"/>
              </a:ext>
            </a:extLst>
          </p:cNvPr>
          <p:cNvCxnSpPr>
            <a:cxnSpLocks/>
          </p:cNvCxnSpPr>
          <p:nvPr/>
        </p:nvCxnSpPr>
        <p:spPr>
          <a:xfrm>
            <a:off x="1750631" y="1649500"/>
            <a:ext cx="0" cy="21548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2B13E82-F633-8249-8ECF-6FF2E0EF8F77}"/>
              </a:ext>
            </a:extLst>
          </p:cNvPr>
          <p:cNvCxnSpPr>
            <a:cxnSpLocks/>
          </p:cNvCxnSpPr>
          <p:nvPr/>
        </p:nvCxnSpPr>
        <p:spPr>
          <a:xfrm flipH="1">
            <a:off x="276918" y="1649500"/>
            <a:ext cx="91" cy="48599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9AC0C608-73BF-9E44-A38A-0224DF375DD2}"/>
              </a:ext>
            </a:extLst>
          </p:cNvPr>
          <p:cNvCxnSpPr>
            <a:cxnSpLocks/>
          </p:cNvCxnSpPr>
          <p:nvPr/>
        </p:nvCxnSpPr>
        <p:spPr>
          <a:xfrm>
            <a:off x="1750631" y="3756208"/>
            <a:ext cx="58611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645A929-B997-CA4B-9671-E96BA197BBDD}"/>
              </a:ext>
            </a:extLst>
          </p:cNvPr>
          <p:cNvCxnSpPr>
            <a:cxnSpLocks/>
          </p:cNvCxnSpPr>
          <p:nvPr/>
        </p:nvCxnSpPr>
        <p:spPr>
          <a:xfrm>
            <a:off x="7596328" y="1344200"/>
            <a:ext cx="0" cy="241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8D457F3-D951-1C47-A2D3-E89A59D28CCF}"/>
              </a:ext>
            </a:extLst>
          </p:cNvPr>
          <p:cNvCxnSpPr>
            <a:cxnSpLocks/>
          </p:cNvCxnSpPr>
          <p:nvPr/>
        </p:nvCxnSpPr>
        <p:spPr>
          <a:xfrm>
            <a:off x="8793755" y="1344200"/>
            <a:ext cx="0" cy="51652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439EEB7-0E78-5143-B5B5-826843E4659F}"/>
              </a:ext>
            </a:extLst>
          </p:cNvPr>
          <p:cNvCxnSpPr>
            <a:cxnSpLocks/>
          </p:cNvCxnSpPr>
          <p:nvPr/>
        </p:nvCxnSpPr>
        <p:spPr>
          <a:xfrm>
            <a:off x="7596328" y="1348065"/>
            <a:ext cx="119742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B1E468D-EB2F-2845-8F98-3B1C20DA0DC8}"/>
              </a:ext>
            </a:extLst>
          </p:cNvPr>
          <p:cNvCxnSpPr>
            <a:cxnSpLocks/>
          </p:cNvCxnSpPr>
          <p:nvPr/>
        </p:nvCxnSpPr>
        <p:spPr>
          <a:xfrm>
            <a:off x="276918" y="6509420"/>
            <a:ext cx="85168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36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A2116-0259-3A4C-9BC7-D7D09424212E}"/>
              </a:ext>
            </a:extLst>
          </p:cNvPr>
          <p:cNvSpPr>
            <a:spLocks noGrp="1"/>
          </p:cNvSpPr>
          <p:nvPr>
            <p:ph type="title"/>
          </p:nvPr>
        </p:nvSpPr>
        <p:spPr/>
        <p:txBody>
          <a:bodyPr/>
          <a:lstStyle/>
          <a:p>
            <a:r>
              <a:rPr lang="en-US" altLang="ja-JP" dirty="0"/>
              <a:t>Introduction</a:t>
            </a:r>
            <a:endParaRPr kumimoji="1" lang="ja-JP" altLang="en-US"/>
          </a:p>
        </p:txBody>
      </p:sp>
      <p:sp>
        <p:nvSpPr>
          <p:cNvPr id="3" name="コンテンツ プレースホルダー 2">
            <a:extLst>
              <a:ext uri="{FF2B5EF4-FFF2-40B4-BE49-F238E27FC236}">
                <a16:creationId xmlns:a16="http://schemas.microsoft.com/office/drawing/2014/main" id="{EF4A8724-3D1C-1E44-A1D1-EEAF98A9F24C}"/>
              </a:ext>
            </a:extLst>
          </p:cNvPr>
          <p:cNvSpPr>
            <a:spLocks noGrp="1"/>
          </p:cNvSpPr>
          <p:nvPr>
            <p:ph idx="1"/>
          </p:nvPr>
        </p:nvSpPr>
        <p:spPr>
          <a:xfrm>
            <a:off x="216929" y="4091116"/>
            <a:ext cx="8176741" cy="1704203"/>
          </a:xfrm>
        </p:spPr>
        <p:txBody>
          <a:bodyPr/>
          <a:lstStyle/>
          <a:p>
            <a:r>
              <a:rPr lang="ja-JP" altLang="en-US" b="1"/>
              <a:t>・</a:t>
            </a:r>
            <a:r>
              <a:rPr lang="en-US" altLang="ja-JP" b="1" dirty="0"/>
              <a:t>SSD</a:t>
            </a:r>
            <a:r>
              <a:rPr lang="ja-JP" altLang="en-US"/>
              <a:t>のネットワーク構造は、既存の畳み込みニューラルネットワーク</a:t>
            </a:r>
            <a:r>
              <a:rPr lang="en-US" altLang="ja-JP" dirty="0"/>
              <a:t>(</a:t>
            </a:r>
            <a:r>
              <a:rPr lang="en-US" altLang="ja-JP" b="1" dirty="0"/>
              <a:t>VGG-16</a:t>
            </a:r>
            <a:r>
              <a:rPr lang="en-US" altLang="ja-JP" dirty="0"/>
              <a:t>)</a:t>
            </a:r>
            <a:r>
              <a:rPr lang="ja-JP" altLang="en-US"/>
              <a:t>の構造をベースネットワークとして途中まで流用し、その次にさらに補助となる畳み込みネットワークを追加している。</a:t>
            </a:r>
            <a:endParaRPr kumimoji="1" lang="ja-JP" altLang="en-US"/>
          </a:p>
        </p:txBody>
      </p:sp>
      <p:sp>
        <p:nvSpPr>
          <p:cNvPr id="4" name="スライド番号プレースホルダー 3">
            <a:extLst>
              <a:ext uri="{FF2B5EF4-FFF2-40B4-BE49-F238E27FC236}">
                <a16:creationId xmlns:a16="http://schemas.microsoft.com/office/drawing/2014/main" id="{61658221-1E16-5F4E-ADEC-8092F6353DE5}"/>
              </a:ext>
            </a:extLst>
          </p:cNvPr>
          <p:cNvSpPr>
            <a:spLocks noGrp="1"/>
          </p:cNvSpPr>
          <p:nvPr>
            <p:ph type="sldNum" sz="quarter" idx="11"/>
          </p:nvPr>
        </p:nvSpPr>
        <p:spPr/>
        <p:txBody>
          <a:bodyPr/>
          <a:lstStyle/>
          <a:p>
            <a:fld id="{F578B6F7-5F4F-47D0-8AA9-D63097BACFA6}" type="slidenum">
              <a:rPr lang="en-US" altLang="ja-JP" smtClean="0"/>
              <a:pPr/>
              <a:t>8</a:t>
            </a:fld>
            <a:endParaRPr lang="en-US" altLang="ja-JP"/>
          </a:p>
        </p:txBody>
      </p:sp>
      <p:pic>
        <p:nvPicPr>
          <p:cNvPr id="5" name="図 4">
            <a:extLst>
              <a:ext uri="{FF2B5EF4-FFF2-40B4-BE49-F238E27FC236}">
                <a16:creationId xmlns:a16="http://schemas.microsoft.com/office/drawing/2014/main" id="{980B2169-FAA5-E346-9F20-E041675CEE79}"/>
              </a:ext>
            </a:extLst>
          </p:cNvPr>
          <p:cNvPicPr>
            <a:picLocks noChangeAspect="1"/>
          </p:cNvPicPr>
          <p:nvPr/>
        </p:nvPicPr>
        <p:blipFill>
          <a:blip r:embed="rId2"/>
          <a:stretch>
            <a:fillRect/>
          </a:stretch>
        </p:blipFill>
        <p:spPr>
          <a:xfrm>
            <a:off x="127000" y="990600"/>
            <a:ext cx="8890000" cy="2705100"/>
          </a:xfrm>
          <a:prstGeom prst="rect">
            <a:avLst/>
          </a:prstGeom>
        </p:spPr>
      </p:pic>
      <p:sp>
        <p:nvSpPr>
          <p:cNvPr id="7" name="正方形/長方形 6">
            <a:extLst>
              <a:ext uri="{FF2B5EF4-FFF2-40B4-BE49-F238E27FC236}">
                <a16:creationId xmlns:a16="http://schemas.microsoft.com/office/drawing/2014/main" id="{DBCB6DE1-205C-9340-A7FC-2B4EF13F33AA}"/>
              </a:ext>
            </a:extLst>
          </p:cNvPr>
          <p:cNvSpPr/>
          <p:nvPr/>
        </p:nvSpPr>
        <p:spPr>
          <a:xfrm>
            <a:off x="1272746" y="1161535"/>
            <a:ext cx="6289589" cy="2534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8008172"/>
      </p:ext>
    </p:extLst>
  </p:cSld>
  <p:clrMapOvr>
    <a:masterClrMapping/>
  </p:clrMapOvr>
</p:sld>
</file>

<file path=ppt/theme/theme1.xml><?xml version="1.0" encoding="utf-8"?>
<a:theme xmlns:a="http://schemas.openxmlformats.org/drawingml/2006/main" name="Office テーマ">
  <a:themeElements>
    <a:clrScheme name="Office テーマ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デフォルトフォントパターン">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テーマ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テーマ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テーマ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テーマ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テーマ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テーマ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テーマ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テーマ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テーマ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テーマ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テーマ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テーマ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1" id="{C433FC52-8F1A-44D6-835D-EA9550EA0412}" vid="{F9C29D8B-4E9C-4494-9B5B-F633DC0493C2}"/>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シンプル・グリーン2</Template>
  <TotalTime>25632</TotalTime>
  <Words>1285</Words>
  <Application>Microsoft Macintosh PowerPoint</Application>
  <PresentationFormat>画面に合わせる (4:3)</PresentationFormat>
  <Paragraphs>216</Paragraphs>
  <Slides>26</Slides>
  <Notes>22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ＭＳ Ｐゴシック</vt:lpstr>
      <vt:lpstr>ＭＳ Ｐ明朝</vt:lpstr>
      <vt:lpstr>Osaka</vt:lpstr>
      <vt:lpstr>Segoe UI</vt:lpstr>
      <vt:lpstr>メイリオ</vt:lpstr>
      <vt:lpstr>Arial</vt:lpstr>
      <vt:lpstr>Times</vt:lpstr>
      <vt:lpstr>Times New Roman</vt:lpstr>
      <vt:lpstr>Wingdings</vt:lpstr>
      <vt:lpstr>Office テーマ</vt:lpstr>
      <vt:lpstr>M2Det: A Single-Shot Object Detector  based on Multi-Level Feature Pyramid Network   Qijie Zhao, Tao Sheng,Yongtao Wang, Zhi Tang, Ying Chen, Ling Cai and Haibin </vt:lpstr>
      <vt:lpstr>アジェンダ</vt:lpstr>
      <vt:lpstr>Prior knowledge</vt:lpstr>
      <vt:lpstr>Prior knowledge</vt:lpstr>
      <vt:lpstr>Introduction</vt:lpstr>
      <vt:lpstr>Introduction</vt:lpstr>
      <vt:lpstr>Introduction</vt:lpstr>
      <vt:lpstr>PowerPoint プレゼンテーション</vt:lpstr>
      <vt:lpstr>Introduction</vt:lpstr>
      <vt:lpstr>Introduction</vt:lpstr>
      <vt:lpstr>Introduction</vt:lpstr>
      <vt:lpstr>Introduction</vt:lpstr>
      <vt:lpstr>Introduction</vt:lpstr>
      <vt:lpstr>Proposed method</vt:lpstr>
      <vt:lpstr>Proposed method</vt:lpstr>
      <vt:lpstr>PowerPoint プレゼンテーション</vt:lpstr>
      <vt:lpstr>M2Det architecture</vt:lpstr>
      <vt:lpstr>Proposed method</vt:lpstr>
      <vt:lpstr>PowerPoint プレゼンテーション</vt:lpstr>
      <vt:lpstr>Proposed method</vt:lpstr>
      <vt:lpstr>M2Det architecture</vt:lpstr>
      <vt:lpstr>Proposed method</vt:lpstr>
      <vt:lpstr>M2Det architecture</vt:lpstr>
      <vt:lpstr>Squeeze and Exicitation</vt:lpstr>
      <vt:lpstr>Experiments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non-maximum suppression</dc:title>
  <dc:creator>大村かずき</dc:creator>
  <cp:lastModifiedBy>織部慧次朗</cp:lastModifiedBy>
  <cp:revision>672</cp:revision>
  <dcterms:created xsi:type="dcterms:W3CDTF">2017-12-02T14:04:44Z</dcterms:created>
  <dcterms:modified xsi:type="dcterms:W3CDTF">2020-05-06T08:34:32Z</dcterms:modified>
</cp:coreProperties>
</file>